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6" r:id="rId2"/>
    <p:sldId id="258" r:id="rId3"/>
    <p:sldId id="260" r:id="rId4"/>
    <p:sldId id="262" r:id="rId5"/>
    <p:sldId id="270" r:id="rId6"/>
    <p:sldId id="264" r:id="rId7"/>
    <p:sldId id="268" r:id="rId8"/>
    <p:sldId id="266" r:id="rId9"/>
    <p:sldId id="272" r:id="rId10"/>
    <p:sldId id="274" r:id="rId11"/>
    <p:sldId id="276" r:id="rId12"/>
    <p:sldId id="278" r:id="rId13"/>
    <p:sldId id="280" r:id="rId14"/>
    <p:sldId id="282" r:id="rId15"/>
    <p:sldId id="284" r:id="rId16"/>
    <p:sldId id="28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106" d="100"/>
          <a:sy n="106" d="100"/>
        </p:scale>
        <p:origin x="-90"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062E31-27E0-484E-A571-B33F712A198D}" type="datetimeFigureOut">
              <a:rPr lang="en-US" smtClean="0"/>
              <a:t>1/15/2015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346D33-F4D4-4921-B1D2-054795C9BD66}" type="slidenum">
              <a:rPr lang="en-US" smtClean="0"/>
              <a:t>‹#›</a:t>
            </a:fld>
            <a:endParaRPr lang="en-US"/>
          </a:p>
        </p:txBody>
      </p:sp>
    </p:spTree>
    <p:extLst>
      <p:ext uri="{BB962C8B-B14F-4D97-AF65-F5344CB8AC3E}">
        <p14:creationId xmlns:p14="http://schemas.microsoft.com/office/powerpoint/2010/main" val="23974407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41" indent="-171441">
              <a:buFont typeface="Arial"/>
              <a:buChar char="•"/>
            </a:pPr>
            <a:r>
              <a:rPr lang="en-US" dirty="0"/>
              <a:t>Built in July of 1861 at the entrance to Port Royal Sound to help protect the port of Savannah from Union attacks</a:t>
            </a:r>
          </a:p>
          <a:p>
            <a:pPr marL="171441" indent="-171441">
              <a:buFont typeface="Arial"/>
              <a:buChar char="•"/>
            </a:pPr>
            <a:r>
              <a:rPr lang="en-US" dirty="0"/>
              <a:t>Fort built near the spot claimed by British Captain William Hilton in 1663</a:t>
            </a:r>
          </a:p>
          <a:p>
            <a:pPr marL="171441" indent="-171441">
              <a:buFont typeface="Arial"/>
              <a:buChar char="•"/>
            </a:pPr>
            <a:r>
              <a:rPr lang="en-US" dirty="0"/>
              <a:t>Another fort, Beauregard, was built across the Sound</a:t>
            </a:r>
          </a:p>
          <a:p>
            <a:pPr marL="171441" indent="-171441">
              <a:buFont typeface="Arial"/>
              <a:buChar char="•"/>
            </a:pPr>
            <a:r>
              <a:rPr lang="en-US" dirty="0"/>
              <a:t>Less than a thousand Confederates at the two forts</a:t>
            </a:r>
          </a:p>
          <a:p>
            <a:r>
              <a:rPr lang="en-US" b="1" dirty="0"/>
              <a:t> </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188826E4-AD69-9944-BDE0-C33A711E9432}" type="slidenum">
              <a:rPr lang="en-US" smtClean="0"/>
              <a:pPr>
                <a:defRPr/>
              </a:pPr>
              <a:t>2</a:t>
            </a:fld>
            <a:endParaRPr lang="en-US"/>
          </a:p>
        </p:txBody>
      </p:sp>
    </p:spTree>
    <p:extLst>
      <p:ext uri="{BB962C8B-B14F-4D97-AF65-F5344CB8AC3E}">
        <p14:creationId xmlns:p14="http://schemas.microsoft.com/office/powerpoint/2010/main" val="8932839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err="1"/>
              <a:t>Mitchelville</a:t>
            </a:r>
            <a:r>
              <a:rPr lang="en-US" sz="1400" dirty="0"/>
              <a:t> survived past the Civil War. </a:t>
            </a:r>
          </a:p>
          <a:p>
            <a:endParaRPr lang="en-US" sz="1400" dirty="0"/>
          </a:p>
          <a:p>
            <a:r>
              <a:rPr lang="en-US" sz="1400" dirty="0"/>
              <a:t>In January 1865, the Mayor, Rev. Abraham </a:t>
            </a:r>
            <a:r>
              <a:rPr lang="en-US" sz="1400" dirty="0" err="1"/>
              <a:t>Murchinson</a:t>
            </a:r>
            <a:r>
              <a:rPr lang="en-US" sz="1400" dirty="0"/>
              <a:t> answered the question “What will they do when the War is over?” He replied: </a:t>
            </a:r>
            <a:r>
              <a:rPr lang="en-US" sz="1400" i="1" dirty="0"/>
              <a:t>“Go out into the land and make their homes here. Buy 20 acres of land. This is what should be: once settled on his 20 acres, no one can oppress the negro hereafter. But without land, all the teaching, all the philanthropy, all the Christianity of the world cannot save him from the oppression of his selfish neighbor who holds the means of bread in his own hands.” </a:t>
            </a:r>
          </a:p>
          <a:p>
            <a:endParaRPr lang="en-US" sz="1400" dirty="0"/>
          </a:p>
          <a:p>
            <a:r>
              <a:rPr lang="en-US" sz="1400" dirty="0"/>
              <a:t>In March 1865, Congress established the Freedmen’s Bureau to oversee housing, education and employment of freedmen. Over the next five years, Congress adopted amendments to the Constitution that outlawed slavery, conferred citizenship and the right to vote to former African slaves. In the Sea Islands many residents remained land owners and politically active. After the war some went on to positions in state government. Others remained committed to the education and civic participation of future generations of Gullah descent.</a:t>
            </a:r>
          </a:p>
        </p:txBody>
      </p:sp>
      <p:sp>
        <p:nvSpPr>
          <p:cNvPr id="4" name="Slide Number Placeholder 3"/>
          <p:cNvSpPr>
            <a:spLocks noGrp="1"/>
          </p:cNvSpPr>
          <p:nvPr>
            <p:ph type="sldNum" sz="quarter" idx="10"/>
          </p:nvPr>
        </p:nvSpPr>
        <p:spPr/>
        <p:txBody>
          <a:bodyPr/>
          <a:lstStyle/>
          <a:p>
            <a:fld id="{118AE522-5F41-4930-BAFF-57223F371268}" type="slidenum">
              <a:rPr lang="en-US" smtClean="0"/>
              <a:t>11</a:t>
            </a:fld>
            <a:endParaRPr lang="en-US"/>
          </a:p>
        </p:txBody>
      </p:sp>
    </p:spTree>
    <p:extLst>
      <p:ext uri="{BB962C8B-B14F-4D97-AF65-F5344CB8AC3E}">
        <p14:creationId xmlns:p14="http://schemas.microsoft.com/office/powerpoint/2010/main" val="12422602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0460">
              <a:defRPr/>
            </a:pPr>
            <a:r>
              <a:rPr lang="en-US" dirty="0" smtClean="0"/>
              <a:t>The Heritage Library recently</a:t>
            </a:r>
            <a:r>
              <a:rPr lang="en-US" baseline="0" dirty="0" smtClean="0"/>
              <a:t> hired a surveyor to do an overlay map of the 1864 </a:t>
            </a:r>
            <a:r>
              <a:rPr lang="en-US" baseline="0" dirty="0" err="1" smtClean="0"/>
              <a:t>Mitchelville</a:t>
            </a:r>
            <a:r>
              <a:rPr lang="en-US" baseline="0" dirty="0" smtClean="0"/>
              <a:t> map with what exists today.  We determined that several structures existed within the boundaries of the Fish Haul Park.  The footprint of one site (about 18 x 22 feet) has been marked off.  There are several other sites within the park- one is a larger structure (about 25 x 50 feet), possibly a church or store.  Since it is close to the water I believe that it is a church, possibly the original First African Baptist Church,</a:t>
            </a:r>
            <a:r>
              <a:rPr lang="en-US" dirty="0" smtClean="0"/>
              <a:t> </a:t>
            </a:r>
            <a:r>
              <a:rPr lang="en-US" baseline="0" dirty="0" smtClean="0"/>
              <a:t>which was founded in 1862.  We will be doing further investigations to try to determine what it was.</a:t>
            </a:r>
            <a:endParaRPr lang="en-US" dirty="0" smtClean="0"/>
          </a:p>
          <a:p>
            <a:endParaRPr lang="en-US" dirty="0"/>
          </a:p>
        </p:txBody>
      </p:sp>
      <p:sp>
        <p:nvSpPr>
          <p:cNvPr id="4" name="Slide Number Placeholder 3"/>
          <p:cNvSpPr>
            <a:spLocks noGrp="1"/>
          </p:cNvSpPr>
          <p:nvPr>
            <p:ph type="sldNum" sz="quarter" idx="10"/>
          </p:nvPr>
        </p:nvSpPr>
        <p:spPr/>
        <p:txBody>
          <a:bodyPr/>
          <a:lstStyle/>
          <a:p>
            <a:fld id="{118AE522-5F41-4930-BAFF-57223F371268}" type="slidenum">
              <a:rPr lang="en-US" smtClean="0"/>
              <a:t>12</a:t>
            </a:fld>
            <a:endParaRPr lang="en-US"/>
          </a:p>
        </p:txBody>
      </p:sp>
    </p:spTree>
    <p:extLst>
      <p:ext uri="{BB962C8B-B14F-4D97-AF65-F5344CB8AC3E}">
        <p14:creationId xmlns:p14="http://schemas.microsoft.com/office/powerpoint/2010/main" val="6793347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home site which has been marked off</a:t>
            </a:r>
            <a:endParaRPr lang="en-US" dirty="0"/>
          </a:p>
        </p:txBody>
      </p:sp>
      <p:sp>
        <p:nvSpPr>
          <p:cNvPr id="4" name="Slide Number Placeholder 3"/>
          <p:cNvSpPr>
            <a:spLocks noGrp="1"/>
          </p:cNvSpPr>
          <p:nvPr>
            <p:ph type="sldNum" sz="quarter" idx="10"/>
          </p:nvPr>
        </p:nvSpPr>
        <p:spPr/>
        <p:txBody>
          <a:bodyPr/>
          <a:lstStyle/>
          <a:p>
            <a:fld id="{118AE522-5F41-4930-BAFF-57223F371268}" type="slidenum">
              <a:rPr lang="en-US" smtClean="0"/>
              <a:t>13</a:t>
            </a:fld>
            <a:endParaRPr lang="en-US"/>
          </a:p>
        </p:txBody>
      </p:sp>
    </p:spTree>
    <p:extLst>
      <p:ext uri="{BB962C8B-B14F-4D97-AF65-F5344CB8AC3E}">
        <p14:creationId xmlns:p14="http://schemas.microsoft.com/office/powerpoint/2010/main" val="17865229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t>FOLLOWING END OF CIVIL WAR, GULLAH ONLY RESIDENTS ON HILTON HEAD FOR NEXT SEVERAL DECADES  </a:t>
            </a:r>
            <a:endParaRPr lang="en-US" sz="1400" dirty="0"/>
          </a:p>
          <a:p>
            <a:pPr marL="176327" indent="-176327">
              <a:buFont typeface="Arial"/>
              <a:buChar char="•"/>
            </a:pPr>
            <a:r>
              <a:rPr lang="en-US" sz="1400" dirty="0"/>
              <a:t>Descendants of slaves living in the low country and </a:t>
            </a:r>
            <a:r>
              <a:rPr lang="en-US" sz="1400" dirty="0" err="1"/>
              <a:t>Mitchelville</a:t>
            </a:r>
            <a:endParaRPr lang="en-US" sz="1400" dirty="0"/>
          </a:p>
          <a:p>
            <a:pPr marL="176327" indent="-176327">
              <a:buFont typeface="Arial"/>
              <a:buChar char="•"/>
            </a:pPr>
            <a:r>
              <a:rPr lang="en-US" sz="1400" dirty="0"/>
              <a:t>Early ancestors came though Charleston and Savannah as slaves coming from Sierra Leone by the way of Brazil.</a:t>
            </a:r>
          </a:p>
          <a:p>
            <a:pPr marL="176327" indent="-176327">
              <a:buFont typeface="Arial"/>
              <a:buChar char="•"/>
            </a:pPr>
            <a:r>
              <a:rPr lang="en-US" sz="1400" dirty="0"/>
              <a:t>Name may derive from </a:t>
            </a:r>
            <a:r>
              <a:rPr lang="en-US" sz="1400" dirty="0" err="1"/>
              <a:t>Gola</a:t>
            </a:r>
            <a:r>
              <a:rPr lang="en-US" sz="1400" dirty="0"/>
              <a:t> tribe from W. Africa near Liberia where many of the Gullahs originated.</a:t>
            </a:r>
          </a:p>
          <a:p>
            <a:pPr marL="176327" indent="-176327">
              <a:buFont typeface="Arial"/>
              <a:buChar char="•"/>
            </a:pPr>
            <a:r>
              <a:rPr lang="en-US" sz="1400" dirty="0" err="1"/>
              <a:t>Gola</a:t>
            </a:r>
            <a:r>
              <a:rPr lang="en-US" sz="1400" dirty="0"/>
              <a:t> is also their word for “forest” where W. Africans would go to try to find God</a:t>
            </a:r>
          </a:p>
          <a:p>
            <a:pPr marL="176327" indent="-176327">
              <a:buFont typeface="Arial"/>
              <a:buChar char="•"/>
            </a:pPr>
            <a:r>
              <a:rPr lang="en-US" sz="1400" dirty="0"/>
              <a:t>Have own language, culture, and community life</a:t>
            </a:r>
          </a:p>
          <a:p>
            <a:pPr marL="646531" lvl="1" indent="-176327">
              <a:buFont typeface="Arial"/>
              <a:buChar char="•"/>
            </a:pPr>
            <a:r>
              <a:rPr lang="en-US" sz="1400" dirty="0"/>
              <a:t>Famous painting, “The Old Plantation,” about 1790 shows Gullah slaves dancing and playing musical instruments from Africa.  Scarf dance by women.  Traditional instruments by men.</a:t>
            </a:r>
          </a:p>
          <a:p>
            <a:pPr marL="176327" indent="-176327">
              <a:buFont typeface="Arial"/>
              <a:buChar char="•"/>
            </a:pPr>
            <a:r>
              <a:rPr lang="en-US" sz="1400" dirty="0"/>
              <a:t>Kept their own culture because different from slaves in states like VA and N. Carolina they did not have interactions with whites.</a:t>
            </a:r>
          </a:p>
          <a:p>
            <a:pPr marL="176327" indent="-176327">
              <a:buFont typeface="Arial"/>
              <a:buChar char="•"/>
            </a:pPr>
            <a:r>
              <a:rPr lang="en-US" sz="1400" dirty="0"/>
              <a:t>Only overseers and managers lived on the Island, so there were very few whites that they came in contact with.</a:t>
            </a:r>
          </a:p>
          <a:p>
            <a:r>
              <a:rPr lang="en-US" dirty="0"/>
              <a:t> </a:t>
            </a:r>
            <a:endParaRPr lang="en-US" sz="1100" dirty="0"/>
          </a:p>
          <a:p>
            <a:endParaRPr lang="en-US" dirty="0"/>
          </a:p>
        </p:txBody>
      </p:sp>
      <p:sp>
        <p:nvSpPr>
          <p:cNvPr id="4" name="Slide Number Placeholder 3"/>
          <p:cNvSpPr>
            <a:spLocks noGrp="1"/>
          </p:cNvSpPr>
          <p:nvPr>
            <p:ph type="sldNum" sz="quarter" idx="10"/>
          </p:nvPr>
        </p:nvSpPr>
        <p:spPr/>
        <p:txBody>
          <a:bodyPr/>
          <a:lstStyle/>
          <a:p>
            <a:pPr>
              <a:defRPr/>
            </a:pPr>
            <a:fld id="{188826E4-AD69-9944-BDE0-C33A711E9432}" type="slidenum">
              <a:rPr lang="en-US" smtClean="0"/>
              <a:pPr>
                <a:defRPr/>
              </a:pPr>
              <a:t>14</a:t>
            </a:fld>
            <a:endParaRPr lang="en-US"/>
          </a:p>
        </p:txBody>
      </p:sp>
    </p:spTree>
    <p:extLst>
      <p:ext uri="{BB962C8B-B14F-4D97-AF65-F5344CB8AC3E}">
        <p14:creationId xmlns:p14="http://schemas.microsoft.com/office/powerpoint/2010/main" val="37880193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86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t> </a:t>
            </a:r>
            <a:r>
              <a:rPr lang="en-US" sz="1400" b="1" dirty="0"/>
              <a:t>PLANTERS  HAD ABANDONED THEIR PLANTATIONS</a:t>
            </a:r>
            <a:endParaRPr lang="en-US" sz="1400" dirty="0"/>
          </a:p>
          <a:p>
            <a:pPr marL="176327" indent="-176327">
              <a:buFont typeface="Arial"/>
              <a:buChar char="•"/>
            </a:pPr>
            <a:r>
              <a:rPr lang="en-US" sz="1400" dirty="0"/>
              <a:t>Moved away because of labor issues (no slaves to provide free labor)</a:t>
            </a:r>
          </a:p>
          <a:p>
            <a:pPr marL="176327" indent="-176327">
              <a:buFont typeface="Arial"/>
              <a:buChar char="•"/>
            </a:pPr>
            <a:r>
              <a:rPr lang="en-US" sz="1400" dirty="0"/>
              <a:t>Most former plantation owners did not feel it was worth paying the Taxes levied on their property by the Federal gov’t. for land that they could no longer profitably plant.</a:t>
            </a:r>
          </a:p>
          <a:p>
            <a:pPr marL="176327" indent="-176327">
              <a:buFont typeface="Arial"/>
              <a:buChar char="•"/>
            </a:pPr>
            <a:r>
              <a:rPr lang="en-US" sz="1400" dirty="0"/>
              <a:t> 1870 and 1880 U.S. Censuses account for about 2,500 blacks and only 40 whites living on the island</a:t>
            </a:r>
          </a:p>
          <a:p>
            <a:pPr marL="176327" indent="-176327">
              <a:buFont typeface="Arial"/>
              <a:buChar char="•"/>
            </a:pPr>
            <a:r>
              <a:rPr lang="en-US" sz="1400" dirty="0" err="1"/>
              <a:t>Mitchelville</a:t>
            </a:r>
            <a:r>
              <a:rPr lang="en-US" sz="1400" dirty="0"/>
              <a:t> resorted to subsistence farming, fishing and shrimping for their livelihood</a:t>
            </a:r>
          </a:p>
          <a:p>
            <a:pPr marL="176327" indent="-176327">
              <a:buFont typeface="Arial"/>
              <a:buChar char="•"/>
            </a:pPr>
            <a:r>
              <a:rPr lang="en-US" sz="1400" dirty="0"/>
              <a:t>Attempts to grow cotton failed-low quality seeds and the boll weevil</a:t>
            </a:r>
          </a:p>
          <a:p>
            <a:pPr marL="176327" indent="-176327">
              <a:buFont typeface="Arial"/>
              <a:buChar char="•"/>
            </a:pPr>
            <a:r>
              <a:rPr lang="en-US" sz="1400" dirty="0"/>
              <a:t>The Great Sea Island Storm of 1893 wiped out half the population- by 1950 there were only about 600 residents on the island</a:t>
            </a:r>
          </a:p>
          <a:p>
            <a:pPr marL="176327" indent="-176327">
              <a:buFont typeface="Arial"/>
              <a:buChar char="•"/>
            </a:pPr>
            <a:r>
              <a:rPr lang="en-US" sz="1400" dirty="0"/>
              <a:t>Could continue to practice traditional culture with little influence from the outside world.</a:t>
            </a:r>
          </a:p>
          <a:p>
            <a:pPr marL="176327" indent="-176327">
              <a:buFont typeface="Arial"/>
              <a:buChar char="•"/>
            </a:pPr>
            <a:r>
              <a:rPr lang="en-US" sz="1400" dirty="0"/>
              <a:t>The freedmen families lived in near isolation from the rest of the world until the 1950’s. Their West African traditions became the foundation for the rich Gullah culture which survives to this day.</a:t>
            </a:r>
          </a:p>
          <a:p>
            <a:pPr marL="176327" indent="-176327">
              <a:buFont typeface="Arial"/>
              <a:buChar char="•"/>
            </a:pPr>
            <a:endParaRPr lang="en-US" sz="1400" dirty="0"/>
          </a:p>
          <a:p>
            <a:pPr marL="176327" indent="-176327">
              <a:buFont typeface="Arial"/>
              <a:buChar char="•"/>
            </a:pPr>
            <a:endParaRPr lang="en-US" sz="1100" dirty="0"/>
          </a:p>
          <a:p>
            <a:r>
              <a:rPr lang="en-US" b="1" dirty="0"/>
              <a:t> </a:t>
            </a:r>
            <a:endParaRPr lang="en-US" sz="1100" dirty="0"/>
          </a:p>
          <a:p>
            <a:pPr eaLnBrk="1" hangingPunct="1"/>
            <a:endParaRPr lang="en-US" dirty="0">
              <a:latin typeface="Calibri" charset="0"/>
            </a:endParaRPr>
          </a:p>
        </p:txBody>
      </p:sp>
      <p:sp>
        <p:nvSpPr>
          <p:cNvPr id="686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charset="0"/>
                <a:ea typeface="ＭＳ Ｐゴシック" charset="0"/>
                <a:cs typeface="ＭＳ Ｐゴシック" charset="0"/>
              </a:defRPr>
            </a:lvl1pPr>
            <a:lvl2pPr marL="764082" indent="-293877" eaLnBrk="0" hangingPunct="0">
              <a:defRPr sz="2500">
                <a:solidFill>
                  <a:schemeClr val="tx1"/>
                </a:solidFill>
                <a:latin typeface="Arial" charset="0"/>
                <a:ea typeface="ＭＳ Ｐゴシック" charset="0"/>
              </a:defRPr>
            </a:lvl2pPr>
            <a:lvl3pPr marL="1175511" indent="-235102" eaLnBrk="0" hangingPunct="0">
              <a:defRPr sz="2500">
                <a:solidFill>
                  <a:schemeClr val="tx1"/>
                </a:solidFill>
                <a:latin typeface="Arial" charset="0"/>
                <a:ea typeface="ＭＳ Ｐゴシック" charset="0"/>
              </a:defRPr>
            </a:lvl3pPr>
            <a:lvl4pPr marL="1645715" indent="-235102" eaLnBrk="0" hangingPunct="0">
              <a:defRPr sz="2500">
                <a:solidFill>
                  <a:schemeClr val="tx1"/>
                </a:solidFill>
                <a:latin typeface="Arial" charset="0"/>
                <a:ea typeface="ＭＳ Ｐゴシック" charset="0"/>
              </a:defRPr>
            </a:lvl4pPr>
            <a:lvl5pPr marL="2115920" indent="-235102" eaLnBrk="0" hangingPunct="0">
              <a:defRPr sz="2500">
                <a:solidFill>
                  <a:schemeClr val="tx1"/>
                </a:solidFill>
                <a:latin typeface="Arial" charset="0"/>
                <a:ea typeface="ＭＳ Ｐゴシック" charset="0"/>
              </a:defRPr>
            </a:lvl5pPr>
            <a:lvl6pPr marL="2586123" indent="-235102" eaLnBrk="0" fontAlgn="base" hangingPunct="0">
              <a:spcBef>
                <a:spcPct val="0"/>
              </a:spcBef>
              <a:spcAft>
                <a:spcPct val="0"/>
              </a:spcAft>
              <a:defRPr sz="2500">
                <a:solidFill>
                  <a:schemeClr val="tx1"/>
                </a:solidFill>
                <a:latin typeface="Arial" charset="0"/>
                <a:ea typeface="ＭＳ Ｐゴシック" charset="0"/>
              </a:defRPr>
            </a:lvl6pPr>
            <a:lvl7pPr marL="3056327" indent="-235102" eaLnBrk="0" fontAlgn="base" hangingPunct="0">
              <a:spcBef>
                <a:spcPct val="0"/>
              </a:spcBef>
              <a:spcAft>
                <a:spcPct val="0"/>
              </a:spcAft>
              <a:defRPr sz="2500">
                <a:solidFill>
                  <a:schemeClr val="tx1"/>
                </a:solidFill>
                <a:latin typeface="Arial" charset="0"/>
                <a:ea typeface="ＭＳ Ｐゴシック" charset="0"/>
              </a:defRPr>
            </a:lvl7pPr>
            <a:lvl8pPr marL="3526531" indent="-235102" eaLnBrk="0" fontAlgn="base" hangingPunct="0">
              <a:spcBef>
                <a:spcPct val="0"/>
              </a:spcBef>
              <a:spcAft>
                <a:spcPct val="0"/>
              </a:spcAft>
              <a:defRPr sz="2500">
                <a:solidFill>
                  <a:schemeClr val="tx1"/>
                </a:solidFill>
                <a:latin typeface="Arial" charset="0"/>
                <a:ea typeface="ＭＳ Ｐゴシック" charset="0"/>
              </a:defRPr>
            </a:lvl8pPr>
            <a:lvl9pPr marL="3996736" indent="-235102" eaLnBrk="0" fontAlgn="base" hangingPunct="0">
              <a:spcBef>
                <a:spcPct val="0"/>
              </a:spcBef>
              <a:spcAft>
                <a:spcPct val="0"/>
              </a:spcAft>
              <a:defRPr sz="2500">
                <a:solidFill>
                  <a:schemeClr val="tx1"/>
                </a:solidFill>
                <a:latin typeface="Arial" charset="0"/>
                <a:ea typeface="ＭＳ Ｐゴシック" charset="0"/>
              </a:defRPr>
            </a:lvl9pPr>
          </a:lstStyle>
          <a:p>
            <a:pPr eaLnBrk="1" hangingPunct="1"/>
            <a:fld id="{06C900AF-65E7-BD45-9A31-1346B1F96245}" type="slidenum">
              <a:rPr lang="en-US" sz="1200">
                <a:latin typeface="Calibri" charset="0"/>
              </a:rPr>
              <a:pPr eaLnBrk="1" hangingPunct="1"/>
              <a:t>15</a:t>
            </a:fld>
            <a:endParaRPr lang="en-US" sz="1200">
              <a:latin typeface="Calibri" charset="0"/>
            </a:endParaRPr>
          </a:p>
        </p:txBody>
      </p:sp>
    </p:spTree>
    <p:extLst>
      <p:ext uri="{BB962C8B-B14F-4D97-AF65-F5344CB8AC3E}">
        <p14:creationId xmlns:p14="http://schemas.microsoft.com/office/powerpoint/2010/main" val="12278646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smtClean="0"/>
          </a:p>
          <a:p>
            <a:r>
              <a:rPr lang="en-US" b="1" dirty="0" smtClean="0"/>
              <a:t> </a:t>
            </a:r>
            <a:r>
              <a:rPr lang="en-US" sz="1400" b="1" dirty="0" smtClean="0"/>
              <a:t>BATTLE OF PORT ROYAL- 1861</a:t>
            </a:r>
            <a:endParaRPr lang="en-US" sz="1400" dirty="0" smtClean="0"/>
          </a:p>
          <a:p>
            <a:pPr marL="174708" indent="-174708">
              <a:buFont typeface="Arial"/>
              <a:buChar char="•"/>
            </a:pPr>
            <a:r>
              <a:rPr lang="en-US" sz="1400" dirty="0" smtClean="0"/>
              <a:t>This is an Artist’s depiction of the battle</a:t>
            </a:r>
          </a:p>
          <a:p>
            <a:pPr marL="174708" indent="-174708">
              <a:buFont typeface="Arial"/>
              <a:buChar char="•"/>
            </a:pPr>
            <a:r>
              <a:rPr lang="en-US" sz="1400" dirty="0" smtClean="0"/>
              <a:t>The 12,000</a:t>
            </a:r>
            <a:r>
              <a:rPr lang="en-US" sz="1400" baseline="0" dirty="0" smtClean="0"/>
              <a:t> troops u</a:t>
            </a:r>
            <a:r>
              <a:rPr lang="en-US" sz="1400" dirty="0" smtClean="0"/>
              <a:t>nder command of Brigadier General Thomas W. Sherman (no relation to William Tecumseh Sherman) constituted the largest amphibious assault by American forces until D-day.</a:t>
            </a:r>
          </a:p>
          <a:p>
            <a:pPr marL="174708" indent="-174708">
              <a:buFont typeface="Arial"/>
              <a:buChar char="•"/>
            </a:pPr>
            <a:r>
              <a:rPr lang="en-US" sz="1400" dirty="0" smtClean="0"/>
              <a:t>Unlike most Civil War battles, the Battle of Port Royal had very limited casualties- The Union reported only 8 dead and 23 wounded. The Confederacy counted 11 dead, 48 wounded and 3 missing. </a:t>
            </a:r>
            <a:r>
              <a:rPr lang="en-US" sz="1400" b="1" dirty="0" smtClean="0"/>
              <a:t> </a:t>
            </a:r>
            <a:endParaRPr lang="en-US" sz="1400" dirty="0" smtClean="0"/>
          </a:p>
          <a:p>
            <a:pPr marL="174708" indent="-174708">
              <a:buFont typeface="Arial"/>
              <a:buChar char="•"/>
            </a:pPr>
            <a:r>
              <a:rPr lang="en-US" sz="1400" dirty="0" smtClean="0"/>
              <a:t>When Union forces landed on Hilton Head, they encountered no resistance and discovered that the white residents had already fled to mainland</a:t>
            </a:r>
          </a:p>
          <a:p>
            <a:pPr marL="174708" indent="-174708">
              <a:buFont typeface="Arial"/>
              <a:buChar char="•"/>
            </a:pPr>
            <a:r>
              <a:rPr lang="en-US" sz="1400" dirty="0" smtClean="0"/>
              <a:t>Fort Walker became the Headquarters for the Union Army’s Department of the South and also the base for the Navy’s South Atlantic Blockading Squadron</a:t>
            </a:r>
          </a:p>
          <a:p>
            <a:endParaRPr lang="en-US" dirty="0"/>
          </a:p>
        </p:txBody>
      </p:sp>
      <p:sp>
        <p:nvSpPr>
          <p:cNvPr id="4" name="Slide Number Placeholder 3"/>
          <p:cNvSpPr>
            <a:spLocks noGrp="1"/>
          </p:cNvSpPr>
          <p:nvPr>
            <p:ph type="sldNum" sz="quarter" idx="10"/>
          </p:nvPr>
        </p:nvSpPr>
        <p:spPr/>
        <p:txBody>
          <a:bodyPr/>
          <a:lstStyle/>
          <a:p>
            <a:fld id="{118AE522-5F41-4930-BAFF-57223F371268}" type="slidenum">
              <a:rPr lang="en-US" smtClean="0"/>
              <a:t>3</a:t>
            </a:fld>
            <a:endParaRPr lang="en-US"/>
          </a:p>
        </p:txBody>
      </p:sp>
    </p:spTree>
    <p:extLst>
      <p:ext uri="{BB962C8B-B14F-4D97-AF65-F5344CB8AC3E}">
        <p14:creationId xmlns:p14="http://schemas.microsoft.com/office/powerpoint/2010/main" val="21745441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latin typeface="Times New Roman" pitchFamily="18" charset="0"/>
                <a:ea typeface="ＭＳ Ｐゴシック" pitchFamily="-106" charset="-128"/>
                <a:cs typeface="ＭＳ Ｐゴシック" pitchFamily="-106" charset="-128"/>
              </a:rPr>
              <a:t>Rendition of Fort Walker. Fort </a:t>
            </a:r>
            <a:r>
              <a:rPr lang="en-US" dirty="0">
                <a:latin typeface="Times New Roman" pitchFamily="18" charset="0"/>
                <a:ea typeface="ＭＳ Ｐゴシック" pitchFamily="-106" charset="-128"/>
                <a:cs typeface="ＭＳ Ｐゴシック" pitchFamily="-106" charset="-128"/>
              </a:rPr>
              <a:t>served as Union southern headquarters for remainder of the </a:t>
            </a:r>
            <a:r>
              <a:rPr lang="en-US" dirty="0" smtClean="0">
                <a:latin typeface="Times New Roman" pitchFamily="18" charset="0"/>
                <a:ea typeface="ＭＳ Ｐゴシック" pitchFamily="-106" charset="-128"/>
                <a:cs typeface="ＭＳ Ｐゴシック" pitchFamily="-106" charset="-128"/>
              </a:rPr>
              <a:t>war   (1861-1865)</a:t>
            </a:r>
            <a:r>
              <a:rPr lang="en-US" baseline="0" dirty="0">
                <a:latin typeface="Times New Roman" pitchFamily="18" charset="0"/>
                <a:ea typeface="ＭＳ Ｐゴシック" pitchFamily="-106" charset="-128"/>
                <a:cs typeface="ＭＳ Ｐゴシック" pitchFamily="-106" charset="-128"/>
              </a:rPr>
              <a:t> </a:t>
            </a:r>
            <a:r>
              <a:rPr lang="en-US" dirty="0" smtClean="0">
                <a:latin typeface="Times New Roman" pitchFamily="18" charset="0"/>
                <a:ea typeface="ＭＳ Ｐゴシック" pitchFamily="-106" charset="-128"/>
              </a:rPr>
              <a:t>Population </a:t>
            </a:r>
            <a:r>
              <a:rPr lang="en-US" dirty="0">
                <a:latin typeface="Times New Roman" pitchFamily="18" charset="0"/>
                <a:ea typeface="ＭＳ Ｐゴシック" pitchFamily="-106" charset="-128"/>
              </a:rPr>
              <a:t>swelled </a:t>
            </a:r>
            <a:r>
              <a:rPr lang="en-US" dirty="0" smtClean="0">
                <a:latin typeface="Times New Roman" pitchFamily="18" charset="0"/>
                <a:ea typeface="ＭＳ Ｐゴシック" pitchFamily="-106" charset="-128"/>
              </a:rPr>
              <a:t>to more than 40,000</a:t>
            </a:r>
            <a:r>
              <a:rPr lang="en-US" baseline="0" dirty="0" smtClean="0">
                <a:latin typeface="Times New Roman" pitchFamily="18" charset="0"/>
                <a:ea typeface="ＭＳ Ｐゴシック" pitchFamily="-106" charset="-128"/>
              </a:rPr>
              <a:t>. </a:t>
            </a:r>
            <a:r>
              <a:rPr lang="en-US" dirty="0" smtClean="0">
                <a:latin typeface="Times New Roman" pitchFamily="18" charset="0"/>
                <a:ea typeface="ＭＳ Ｐゴシック" pitchFamily="-106" charset="-128"/>
              </a:rPr>
              <a:t>In </a:t>
            </a:r>
            <a:r>
              <a:rPr lang="en-US" dirty="0">
                <a:latin typeface="Times New Roman" pitchFamily="18" charset="0"/>
                <a:ea typeface="ＭＳ Ｐゴシック" pitchFamily="-106" charset="-128"/>
              </a:rPr>
              <a:t>addition to </a:t>
            </a:r>
            <a:r>
              <a:rPr lang="en-US" dirty="0" smtClean="0">
                <a:latin typeface="Times New Roman" pitchFamily="18" charset="0"/>
                <a:ea typeface="ＭＳ Ｐゴシック" pitchFamily="-106" charset="-128"/>
              </a:rPr>
              <a:t>soldiers</a:t>
            </a:r>
            <a:r>
              <a:rPr lang="en-US" baseline="0" dirty="0" smtClean="0">
                <a:latin typeface="Times New Roman" pitchFamily="18" charset="0"/>
                <a:ea typeface="ＭＳ Ｐゴシック" pitchFamily="-106" charset="-128"/>
              </a:rPr>
              <a:t> </a:t>
            </a:r>
            <a:r>
              <a:rPr lang="en-US" dirty="0" smtClean="0">
                <a:latin typeface="Times New Roman" pitchFamily="18" charset="0"/>
                <a:ea typeface="ＭＳ Ｐゴシック" pitchFamily="-106" charset="-128"/>
              </a:rPr>
              <a:t>Civilian store-keepers, Missionaries ,</a:t>
            </a:r>
            <a:r>
              <a:rPr lang="en-US" baseline="0" dirty="0" smtClean="0">
                <a:latin typeface="Times New Roman" pitchFamily="18" charset="0"/>
                <a:ea typeface="ＭＳ Ｐゴシック" pitchFamily="-106" charset="-128"/>
              </a:rPr>
              <a:t> p</a:t>
            </a:r>
            <a:r>
              <a:rPr lang="en-US" dirty="0" smtClean="0">
                <a:latin typeface="Times New Roman" pitchFamily="18" charset="0"/>
                <a:ea typeface="ＭＳ Ｐゴシック" pitchFamily="-106" charset="-128"/>
              </a:rPr>
              <a:t>risoners </a:t>
            </a:r>
            <a:r>
              <a:rPr lang="en-US" dirty="0">
                <a:latin typeface="Times New Roman" pitchFamily="18" charset="0"/>
                <a:ea typeface="ＭＳ Ｐゴシック" pitchFamily="-106" charset="-128"/>
              </a:rPr>
              <a:t>of </a:t>
            </a:r>
            <a:r>
              <a:rPr lang="en-US" dirty="0" smtClean="0">
                <a:latin typeface="Times New Roman" pitchFamily="18" charset="0"/>
                <a:ea typeface="ＭＳ Ｐゴシック" pitchFamily="-106" charset="-128"/>
              </a:rPr>
              <a:t>war, Nurses.</a:t>
            </a:r>
            <a:r>
              <a:rPr lang="en-US" baseline="0" dirty="0">
                <a:latin typeface="Times New Roman" pitchFamily="18" charset="0"/>
                <a:ea typeface="ＭＳ Ｐゴシック" pitchFamily="-106" charset="-128"/>
              </a:rPr>
              <a:t> </a:t>
            </a:r>
            <a:r>
              <a:rPr lang="en-US" dirty="0" smtClean="0">
                <a:latin typeface="Times New Roman" pitchFamily="18" charset="0"/>
                <a:ea typeface="ＭＳ Ｐゴシック" pitchFamily="-106" charset="-128"/>
                <a:cs typeface="ＭＳ Ｐゴシック" pitchFamily="-106" charset="-128"/>
              </a:rPr>
              <a:t>Actually </a:t>
            </a:r>
            <a:r>
              <a:rPr lang="en-US" dirty="0">
                <a:latin typeface="Times New Roman" pitchFamily="18" charset="0"/>
                <a:ea typeface="ＭＳ Ｐゴシック" pitchFamily="-106" charset="-128"/>
                <a:cs typeface="ＭＳ Ｐゴシック" pitchFamily="-106" charset="-128"/>
              </a:rPr>
              <a:t>a town with a </a:t>
            </a:r>
            <a:r>
              <a:rPr lang="en-US" dirty="0" smtClean="0">
                <a:latin typeface="Times New Roman" pitchFamily="18" charset="0"/>
                <a:ea typeface="ＭＳ Ｐゴシック" pitchFamily="-106" charset="-128"/>
                <a:cs typeface="ＭＳ Ｐゴシック" pitchFamily="-106" charset="-128"/>
              </a:rPr>
              <a:t> three hotels, </a:t>
            </a:r>
            <a:r>
              <a:rPr lang="en-US" dirty="0">
                <a:latin typeface="Times New Roman" pitchFamily="18" charset="0"/>
                <a:ea typeface="ＭＳ Ｐゴシック" pitchFamily="-106" charset="-128"/>
                <a:cs typeface="ＭＳ Ｐゴシック" pitchFamily="-106" charset="-128"/>
              </a:rPr>
              <a:t>a couple of restaurants and lots of </a:t>
            </a:r>
            <a:r>
              <a:rPr lang="en-US" dirty="0" smtClean="0">
                <a:latin typeface="Times New Roman" pitchFamily="18" charset="0"/>
                <a:ea typeface="ＭＳ Ｐゴシック" pitchFamily="-106" charset="-128"/>
                <a:cs typeface="ＭＳ Ｐゴシック" pitchFamily="-106" charset="-128"/>
              </a:rPr>
              <a:t>bordellos. </a:t>
            </a:r>
            <a:r>
              <a:rPr lang="en-US" dirty="0" smtClean="0">
                <a:latin typeface="Times New Roman" pitchFamily="18" charset="0"/>
                <a:ea typeface="ＭＳ Ｐゴシック" pitchFamily="-106" charset="-128"/>
              </a:rPr>
              <a:t>Street </a:t>
            </a:r>
            <a:r>
              <a:rPr lang="en-US" dirty="0">
                <a:latin typeface="Times New Roman" pitchFamily="18" charset="0"/>
                <a:ea typeface="ＭＳ Ｐゴシック" pitchFamily="-106" charset="-128"/>
              </a:rPr>
              <a:t>called Robbers Row for all the right (or wrong) </a:t>
            </a:r>
            <a:r>
              <a:rPr lang="en-US" dirty="0" smtClean="0">
                <a:latin typeface="Times New Roman" pitchFamily="18" charset="0"/>
                <a:ea typeface="ＭＳ Ｐゴシック" pitchFamily="-106" charset="-128"/>
              </a:rPr>
              <a:t>reasons.</a:t>
            </a:r>
            <a:endParaRPr lang="en-US" dirty="0">
              <a:latin typeface="Times New Roman" pitchFamily="18" charset="0"/>
              <a:ea typeface="ＭＳ Ｐゴシック" pitchFamily="-106" charset="-128"/>
            </a:endParaRPr>
          </a:p>
          <a:p>
            <a:endParaRPr lang="en-US" dirty="0"/>
          </a:p>
        </p:txBody>
      </p:sp>
      <p:sp>
        <p:nvSpPr>
          <p:cNvPr id="4" name="Slide Number Placeholder 3"/>
          <p:cNvSpPr>
            <a:spLocks noGrp="1"/>
          </p:cNvSpPr>
          <p:nvPr>
            <p:ph type="sldNum" sz="quarter" idx="10"/>
          </p:nvPr>
        </p:nvSpPr>
        <p:spPr/>
        <p:txBody>
          <a:bodyPr/>
          <a:lstStyle/>
          <a:p>
            <a:pPr>
              <a:defRPr/>
            </a:pPr>
            <a:fld id="{9C56F7CE-86B5-D343-B2FE-862597DA9279}" type="slidenum">
              <a:rPr lang="en-US" smtClean="0"/>
              <a:pPr>
                <a:defRPr/>
              </a:pPr>
              <a:t>4</a:t>
            </a:fld>
            <a:endParaRPr lang="en-US" dirty="0"/>
          </a:p>
        </p:txBody>
      </p:sp>
    </p:spTree>
    <p:extLst>
      <p:ext uri="{BB962C8B-B14F-4D97-AF65-F5344CB8AC3E}">
        <p14:creationId xmlns:p14="http://schemas.microsoft.com/office/powerpoint/2010/main" val="2486846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t>GENERAL MITCHEL</a:t>
            </a:r>
          </a:p>
          <a:p>
            <a:endParaRPr lang="en-US" sz="1400" b="1" dirty="0"/>
          </a:p>
          <a:p>
            <a:pPr marL="293894" indent="-293894">
              <a:buFont typeface="Arial" panose="020B0604020202090204" pitchFamily="34" charset="0"/>
              <a:buChar char="•"/>
            </a:pPr>
            <a:r>
              <a:rPr lang="en-US" sz="1400" dirty="0"/>
              <a:t>American astronomer, attorney, professor, and publisher</a:t>
            </a:r>
          </a:p>
          <a:p>
            <a:pPr marL="179687" indent="-179687">
              <a:buFont typeface="Arial"/>
              <a:buChar char="•"/>
            </a:pPr>
            <a:r>
              <a:rPr lang="en-US" sz="1400" dirty="0"/>
              <a:t>Published first magazine in US devoted to astronomy</a:t>
            </a:r>
          </a:p>
          <a:p>
            <a:pPr marL="179687" indent="-179687">
              <a:buFont typeface="Arial"/>
              <a:buChar char="•"/>
            </a:pPr>
            <a:r>
              <a:rPr lang="en-US" sz="1400" dirty="0"/>
              <a:t>Known in Union Army as “Old Stars”</a:t>
            </a:r>
          </a:p>
          <a:p>
            <a:pPr marL="179687" indent="-179687">
              <a:buFont typeface="Arial"/>
              <a:buChar char="•"/>
            </a:pPr>
            <a:r>
              <a:rPr lang="en-US" sz="1400" dirty="0"/>
              <a:t>Until then, best known for ordering raid that became famous as the Great Locomotive Chase.</a:t>
            </a:r>
          </a:p>
          <a:p>
            <a:pPr marL="179687" indent="-179687">
              <a:buFont typeface="Arial"/>
              <a:buChar char="•"/>
            </a:pPr>
            <a:r>
              <a:rPr lang="en-US" sz="1400" dirty="0"/>
              <a:t>He was concerned with the living conditions of the contrabands and the fact that many of them were being cheated by the soldiers.</a:t>
            </a:r>
          </a:p>
          <a:p>
            <a:pPr marL="179687" indent="-179687">
              <a:buFont typeface="Arial"/>
              <a:buChar char="•"/>
            </a:pPr>
            <a:r>
              <a:rPr lang="en-US" sz="1400" dirty="0"/>
              <a:t>When establishing </a:t>
            </a:r>
            <a:r>
              <a:rPr lang="en-US" sz="1400" dirty="0" err="1"/>
              <a:t>Mitchelville</a:t>
            </a:r>
            <a:r>
              <a:rPr lang="en-US" sz="1400" dirty="0"/>
              <a:t>, General Mitchel proclaimed that the land the people of </a:t>
            </a:r>
            <a:r>
              <a:rPr lang="en-US" sz="1400" dirty="0" err="1"/>
              <a:t>Mitchelville</a:t>
            </a:r>
            <a:r>
              <a:rPr lang="en-US" sz="1400" dirty="0"/>
              <a:t>, South Carolina, had once toiled on under the chains of slavery was now their own.  These are his words: </a:t>
            </a:r>
          </a:p>
          <a:p>
            <a:r>
              <a:rPr lang="en-US" sz="1400" i="1" dirty="0"/>
              <a:t>“Good colored people, you have a great work to do, and you are in a position of responsibility. This experiment is to give you freedom, position, homes, your families, property, your own soil. It seems to me a better time is coming … a better day is dawning.”</a:t>
            </a:r>
          </a:p>
          <a:p>
            <a:pPr marL="293894" indent="-293894">
              <a:buFont typeface="Arial" panose="020B0604020202090204" pitchFamily="34" charset="0"/>
              <a:buChar char="•"/>
            </a:pPr>
            <a:r>
              <a:rPr lang="en-US" sz="1400" dirty="0"/>
              <a:t>Died from yellow fever only 38 days after arriving on the island.</a:t>
            </a:r>
          </a:p>
          <a:p>
            <a:endParaRPr lang="en-US" sz="1400" dirty="0"/>
          </a:p>
          <a:p>
            <a:pPr marL="179687" indent="-179687">
              <a:buFont typeface="Arial"/>
              <a:buChar char="•"/>
            </a:pPr>
            <a:endParaRPr lang="en-US" dirty="0" smtClean="0"/>
          </a:p>
        </p:txBody>
      </p:sp>
      <p:sp>
        <p:nvSpPr>
          <p:cNvPr id="4" name="Slide Number Placeholder 3"/>
          <p:cNvSpPr>
            <a:spLocks noGrp="1"/>
          </p:cNvSpPr>
          <p:nvPr>
            <p:ph type="sldNum" sz="quarter" idx="10"/>
          </p:nvPr>
        </p:nvSpPr>
        <p:spPr/>
        <p:txBody>
          <a:bodyPr/>
          <a:lstStyle/>
          <a:p>
            <a:fld id="{118AE522-5F41-4930-BAFF-57223F371268}" type="slidenum">
              <a:rPr lang="en-US" smtClean="0"/>
              <a:t>5</a:t>
            </a:fld>
            <a:endParaRPr lang="en-US"/>
          </a:p>
        </p:txBody>
      </p:sp>
    </p:spTree>
    <p:extLst>
      <p:ext uri="{BB962C8B-B14F-4D97-AF65-F5344CB8AC3E}">
        <p14:creationId xmlns:p14="http://schemas.microsoft.com/office/powerpoint/2010/main" val="36938544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MITCHELVILLE</a:t>
            </a:r>
          </a:p>
          <a:p>
            <a:endParaRPr lang="en-US" b="1" dirty="0" smtClean="0"/>
          </a:p>
          <a:p>
            <a:pPr marL="171441" indent="-171441">
              <a:buFont typeface="Arial" pitchFamily="34" charset="0"/>
              <a:buChar char="•"/>
            </a:pPr>
            <a:r>
              <a:rPr lang="en-US" b="0" dirty="0" smtClean="0"/>
              <a:t>A number of “freed” slaves became soldiers- they</a:t>
            </a:r>
            <a:r>
              <a:rPr lang="en-US" b="0" baseline="0" dirty="0" smtClean="0"/>
              <a:t> were among the first regiments of what was to be known as the United States Colored Troops</a:t>
            </a:r>
          </a:p>
          <a:p>
            <a:pPr marL="171441" indent="-171441">
              <a:buFont typeface="Arial" pitchFamily="34" charset="0"/>
              <a:buChar char="•"/>
            </a:pPr>
            <a:r>
              <a:rPr lang="en-US" dirty="0" smtClean="0"/>
              <a:t>The freed slaves, known as contrabands, were living in large barracks buildings with communal facilities and no family privacy.</a:t>
            </a:r>
          </a:p>
          <a:p>
            <a:pPr marL="171441" indent="-171441">
              <a:buFont typeface="Arial"/>
              <a:buChar char="•"/>
            </a:pPr>
            <a:r>
              <a:rPr lang="en-US" dirty="0" smtClean="0"/>
              <a:t>General Mitchel was concerned with the living conditions of the contrabands and the fact that many of them were being cheated by the soldiers.</a:t>
            </a:r>
          </a:p>
          <a:p>
            <a:pPr marL="171441" indent="-171441">
              <a:buFont typeface="Arial"/>
              <a:buChar char="•"/>
            </a:pPr>
            <a:r>
              <a:rPr lang="en-US" dirty="0" smtClean="0"/>
              <a:t>He established a village for the freed slaves by giving them each ¼ acre and sufficient lumber to build a home.</a:t>
            </a:r>
          </a:p>
          <a:p>
            <a:pPr marL="171441" indent="-171441">
              <a:buFont typeface="Arial" pitchFamily="34" charset="0"/>
              <a:buChar char="•"/>
            </a:pPr>
            <a:endParaRPr lang="en-US" b="0" dirty="0"/>
          </a:p>
        </p:txBody>
      </p:sp>
      <p:sp>
        <p:nvSpPr>
          <p:cNvPr id="4" name="Slide Number Placeholder 3"/>
          <p:cNvSpPr>
            <a:spLocks noGrp="1"/>
          </p:cNvSpPr>
          <p:nvPr>
            <p:ph type="sldNum" sz="quarter" idx="10"/>
          </p:nvPr>
        </p:nvSpPr>
        <p:spPr/>
        <p:txBody>
          <a:bodyPr/>
          <a:lstStyle/>
          <a:p>
            <a:pPr>
              <a:defRPr/>
            </a:pPr>
            <a:fld id="{188826E4-AD69-9944-BDE0-C33A711E9432}" type="slidenum">
              <a:rPr lang="en-US" smtClean="0"/>
              <a:pPr>
                <a:defRPr/>
              </a:pPr>
              <a:t>6</a:t>
            </a:fld>
            <a:endParaRPr lang="en-US"/>
          </a:p>
        </p:txBody>
      </p:sp>
    </p:spTree>
    <p:extLst>
      <p:ext uri="{BB962C8B-B14F-4D97-AF65-F5344CB8AC3E}">
        <p14:creationId xmlns:p14="http://schemas.microsoft.com/office/powerpoint/2010/main" val="37542988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Drayton Plantation – </a:t>
            </a:r>
            <a:r>
              <a:rPr lang="en-US" dirty="0" err="1" smtClean="0"/>
              <a:t>famiies</a:t>
            </a:r>
            <a:r>
              <a:rPr lang="en-US" dirty="0" smtClean="0"/>
              <a:t>, guarded by a soldier.  </a:t>
            </a:r>
            <a:endParaRPr lang="en-US" dirty="0"/>
          </a:p>
        </p:txBody>
      </p:sp>
      <p:sp>
        <p:nvSpPr>
          <p:cNvPr id="4" name="Slide Number Placeholder 3"/>
          <p:cNvSpPr>
            <a:spLocks noGrp="1"/>
          </p:cNvSpPr>
          <p:nvPr>
            <p:ph type="sldNum" sz="quarter" idx="10"/>
          </p:nvPr>
        </p:nvSpPr>
        <p:spPr/>
        <p:txBody>
          <a:bodyPr/>
          <a:lstStyle/>
          <a:p>
            <a:fld id="{B3C65469-90D1-4D34-A053-71DF30A0F4AF}" type="slidenum">
              <a:rPr lang="en-US" smtClean="0"/>
              <a:t>7</a:t>
            </a:fld>
            <a:endParaRPr lang="en-US" dirty="0"/>
          </a:p>
        </p:txBody>
      </p:sp>
    </p:spTree>
    <p:extLst>
      <p:ext uri="{BB962C8B-B14F-4D97-AF65-F5344CB8AC3E}">
        <p14:creationId xmlns:p14="http://schemas.microsoft.com/office/powerpoint/2010/main" val="14317470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After General Mitchel:  The first mayor of </a:t>
            </a:r>
            <a:r>
              <a:rPr lang="en-US" dirty="0" err="1" smtClean="0"/>
              <a:t>Mitchelville</a:t>
            </a:r>
            <a:r>
              <a:rPr lang="en-US" dirty="0" smtClean="0"/>
              <a:t> was the Rev. Andrew </a:t>
            </a:r>
            <a:r>
              <a:rPr lang="en-US" dirty="0" err="1" smtClean="0"/>
              <a:t>Murchinson</a:t>
            </a:r>
            <a:r>
              <a:rPr lang="en-US" dirty="0" smtClean="0"/>
              <a:t>, who was also the first pastor of The First African Baptist Church that was founded in 1862 and built in </a:t>
            </a:r>
            <a:r>
              <a:rPr lang="en-US" dirty="0" err="1" smtClean="0"/>
              <a:t>Mitchelville</a:t>
            </a:r>
            <a:r>
              <a:rPr lang="en-US" dirty="0" smtClean="0"/>
              <a:t>.</a:t>
            </a:r>
            <a:r>
              <a:rPr lang="en-US" b="1" dirty="0" smtClean="0"/>
              <a:t> THE FREEDMAN’S VILLAGE WAS NAMED FOR THE GENERAL: MITCHELVILLE </a:t>
            </a:r>
          </a:p>
          <a:p>
            <a:pPr marL="174708" indent="-174708">
              <a:buFont typeface="Arial"/>
              <a:buChar char="•"/>
            </a:pPr>
            <a:r>
              <a:rPr lang="en-US" dirty="0" smtClean="0"/>
              <a:t>Elected own officials</a:t>
            </a:r>
          </a:p>
          <a:p>
            <a:pPr marL="174708" indent="-174708">
              <a:buFont typeface="Arial"/>
              <a:buChar char="•"/>
            </a:pPr>
            <a:r>
              <a:rPr lang="en-US" dirty="0" smtClean="0"/>
              <a:t>Passed own laws</a:t>
            </a:r>
          </a:p>
          <a:p>
            <a:pPr marL="174708" indent="-174708">
              <a:buFont typeface="Arial"/>
              <a:buChar char="•"/>
            </a:pPr>
            <a:r>
              <a:rPr lang="en-US" dirty="0" smtClean="0"/>
              <a:t>Established first compulsory education law in state</a:t>
            </a:r>
          </a:p>
          <a:p>
            <a:pPr marL="174708" indent="-174708">
              <a:buFont typeface="Arial"/>
              <a:buChar char="•"/>
            </a:pPr>
            <a:r>
              <a:rPr lang="en-US" dirty="0" smtClean="0"/>
              <a:t>Built along modern-day Beach City Road</a:t>
            </a:r>
          </a:p>
          <a:p>
            <a:pPr marL="174708" indent="-174708">
              <a:buFont typeface="Arial"/>
              <a:buChar char="•"/>
            </a:pPr>
            <a:r>
              <a:rPr lang="en-US" dirty="0" smtClean="0"/>
              <a:t>Unfortunately, General Mitchel died of yellow fever 38 days after taking command (1862 Hilton Head name changed to Port Royal)</a:t>
            </a:r>
          </a:p>
          <a:p>
            <a:pPr marL="174708" indent="-174708">
              <a:buFont typeface="Arial"/>
              <a:buChar char="•"/>
            </a:pPr>
            <a:r>
              <a:rPr lang="en-US" dirty="0" smtClean="0"/>
              <a:t>By end of Civil War, </a:t>
            </a:r>
            <a:r>
              <a:rPr lang="en-US" dirty="0" err="1" smtClean="0"/>
              <a:t>Mitchelville</a:t>
            </a:r>
            <a:r>
              <a:rPr lang="en-US" dirty="0" smtClean="0"/>
              <a:t> 1,500 former slaves</a:t>
            </a:r>
          </a:p>
          <a:p>
            <a:pPr marL="174708" indent="-174708">
              <a:buFont typeface="Arial"/>
              <a:buChar char="•"/>
            </a:pPr>
            <a:r>
              <a:rPr lang="en-US" dirty="0" smtClean="0"/>
              <a:t>Sea Island slaves were the first to be freed in South.</a:t>
            </a:r>
          </a:p>
          <a:p>
            <a:pPr marL="174708" indent="-174708">
              <a:buFont typeface="Arial"/>
              <a:buChar char="•"/>
            </a:pPr>
            <a:r>
              <a:rPr lang="en-US" dirty="0" err="1" smtClean="0"/>
              <a:t>Mitchelville</a:t>
            </a:r>
            <a:r>
              <a:rPr lang="en-US" dirty="0" smtClean="0"/>
              <a:t> marker inside Port Royal Plantation </a:t>
            </a:r>
          </a:p>
          <a:p>
            <a:r>
              <a:rPr lang="en-US" b="1" dirty="0" smtClean="0"/>
              <a:t>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B3C65469-90D1-4D34-A053-71DF30A0F4AF}" type="slidenum">
              <a:rPr lang="en-US" smtClean="0"/>
              <a:t>8</a:t>
            </a:fld>
            <a:endParaRPr lang="en-US" dirty="0"/>
          </a:p>
        </p:txBody>
      </p:sp>
    </p:spTree>
    <p:extLst>
      <p:ext uri="{BB962C8B-B14F-4D97-AF65-F5344CB8AC3E}">
        <p14:creationId xmlns:p14="http://schemas.microsoft.com/office/powerpoint/2010/main" val="34860444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400" b="1" dirty="0"/>
              <a:t>FIRST FREEDMAN’S VILLAGE: MITCHELVILLE </a:t>
            </a:r>
          </a:p>
          <a:p>
            <a:pPr lvl="0"/>
            <a:endParaRPr lang="en-US" sz="1400" b="1" dirty="0"/>
          </a:p>
          <a:p>
            <a:pPr marL="179687" indent="-179687">
              <a:buFont typeface="Arial"/>
              <a:buChar char="•"/>
            </a:pPr>
            <a:r>
              <a:rPr lang="en-US" sz="1400" dirty="0"/>
              <a:t>Located in a cotton field on the former Drayton Plantation</a:t>
            </a:r>
          </a:p>
          <a:p>
            <a:pPr marL="179687" indent="-179687">
              <a:buFont typeface="Arial"/>
              <a:buChar char="•"/>
            </a:pPr>
            <a:r>
              <a:rPr lang="en-US" sz="1400" dirty="0"/>
              <a:t>Elected own officials</a:t>
            </a:r>
          </a:p>
          <a:p>
            <a:pPr marL="179687" indent="-179687">
              <a:buFont typeface="Arial"/>
              <a:buChar char="•"/>
            </a:pPr>
            <a:r>
              <a:rPr lang="en-US" sz="1400" dirty="0"/>
              <a:t>Passed own laws</a:t>
            </a:r>
          </a:p>
          <a:p>
            <a:pPr marL="179687" indent="-179687">
              <a:buFont typeface="Arial"/>
              <a:buChar char="•"/>
            </a:pPr>
            <a:r>
              <a:rPr lang="en-US" sz="1400" dirty="0"/>
              <a:t>Established first compulsory education law in state</a:t>
            </a:r>
          </a:p>
          <a:p>
            <a:pPr marL="179687" indent="-179687">
              <a:buFont typeface="Arial"/>
              <a:buChar char="•"/>
            </a:pPr>
            <a:r>
              <a:rPr lang="en-US" sz="1400" dirty="0"/>
              <a:t>Built along modern-day Beach City Road</a:t>
            </a:r>
          </a:p>
          <a:p>
            <a:pPr marL="179687" indent="-179687">
              <a:buFont typeface="Arial"/>
              <a:buChar char="•"/>
            </a:pPr>
            <a:r>
              <a:rPr lang="en-US" sz="1400" dirty="0"/>
              <a:t>By end of Civil War, </a:t>
            </a:r>
            <a:r>
              <a:rPr lang="en-US" sz="1400" dirty="0" err="1"/>
              <a:t>Mitchelville</a:t>
            </a:r>
            <a:r>
              <a:rPr lang="en-US" sz="1400" dirty="0"/>
              <a:t> was home to 1,500 former slaves</a:t>
            </a:r>
          </a:p>
        </p:txBody>
      </p:sp>
      <p:sp>
        <p:nvSpPr>
          <p:cNvPr id="4" name="Slide Number Placeholder 3"/>
          <p:cNvSpPr>
            <a:spLocks noGrp="1"/>
          </p:cNvSpPr>
          <p:nvPr>
            <p:ph type="sldNum" sz="quarter" idx="10"/>
          </p:nvPr>
        </p:nvSpPr>
        <p:spPr/>
        <p:txBody>
          <a:bodyPr/>
          <a:lstStyle/>
          <a:p>
            <a:fld id="{118AE522-5F41-4930-BAFF-57223F371268}" type="slidenum">
              <a:rPr lang="en-US" smtClean="0"/>
              <a:t>9</a:t>
            </a:fld>
            <a:endParaRPr lang="en-US"/>
          </a:p>
        </p:txBody>
      </p:sp>
    </p:spTree>
    <p:extLst>
      <p:ext uri="{BB962C8B-B14F-4D97-AF65-F5344CB8AC3E}">
        <p14:creationId xmlns:p14="http://schemas.microsoft.com/office/powerpoint/2010/main" val="2303876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t>TO PROTECT RESIDENTS OF MITCHELVILLE FROM CONFEDERATE ATTACKS,</a:t>
            </a:r>
            <a:r>
              <a:rPr lang="en-US" sz="1400" dirty="0"/>
              <a:t> </a:t>
            </a:r>
            <a:r>
              <a:rPr lang="en-US" sz="1400" b="1" dirty="0"/>
              <a:t>FORT HOWELL WAS BUILT IN 1864</a:t>
            </a:r>
          </a:p>
          <a:p>
            <a:pPr lvl="0"/>
            <a:r>
              <a:rPr lang="en-US" sz="1400" dirty="0"/>
              <a:t>Earthworks fort built by 32</a:t>
            </a:r>
            <a:r>
              <a:rPr lang="en-US" sz="1400" baseline="30000" dirty="0"/>
              <a:t>nd</a:t>
            </a:r>
            <a:r>
              <a:rPr lang="en-US" sz="1400" dirty="0"/>
              <a:t> United States Colored Infantry Regiment from PA.  </a:t>
            </a:r>
          </a:p>
          <a:p>
            <a:pPr lvl="0"/>
            <a:endParaRPr lang="en-US" sz="1400" dirty="0"/>
          </a:p>
          <a:p>
            <a:pPr lvl="0"/>
            <a:r>
              <a:rPr lang="en-US" sz="1400" dirty="0"/>
              <a:t>At the end of the war Blacks constituted 1/10</a:t>
            </a:r>
            <a:r>
              <a:rPr lang="en-US" sz="1400" baseline="30000" dirty="0"/>
              <a:t>th</a:t>
            </a:r>
            <a:r>
              <a:rPr lang="en-US" sz="1400" dirty="0"/>
              <a:t> Union Army</a:t>
            </a:r>
          </a:p>
        </p:txBody>
      </p:sp>
      <p:sp>
        <p:nvSpPr>
          <p:cNvPr id="4" name="Slide Number Placeholder 3"/>
          <p:cNvSpPr>
            <a:spLocks noGrp="1"/>
          </p:cNvSpPr>
          <p:nvPr>
            <p:ph type="sldNum" sz="quarter" idx="10"/>
          </p:nvPr>
        </p:nvSpPr>
        <p:spPr/>
        <p:txBody>
          <a:bodyPr/>
          <a:lstStyle/>
          <a:p>
            <a:fld id="{118AE522-5F41-4930-BAFF-57223F371268}" type="slidenum">
              <a:rPr lang="en-US" smtClean="0"/>
              <a:t>10</a:t>
            </a:fld>
            <a:endParaRPr lang="en-US"/>
          </a:p>
        </p:txBody>
      </p:sp>
    </p:spTree>
    <p:extLst>
      <p:ext uri="{BB962C8B-B14F-4D97-AF65-F5344CB8AC3E}">
        <p14:creationId xmlns:p14="http://schemas.microsoft.com/office/powerpoint/2010/main" val="31162981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E17E233-537D-4D48-B60B-6F1C512EF9B7}" type="datetimeFigureOut">
              <a:rPr lang="en-US" smtClean="0"/>
              <a:t>1/15/2015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EDDF45-B2C4-457F-8200-92C42D954053}" type="slidenum">
              <a:rPr lang="en-US" smtClean="0"/>
              <a:t>‹#›</a:t>
            </a:fld>
            <a:endParaRPr lang="en-US"/>
          </a:p>
        </p:txBody>
      </p:sp>
    </p:spTree>
    <p:extLst>
      <p:ext uri="{BB962C8B-B14F-4D97-AF65-F5344CB8AC3E}">
        <p14:creationId xmlns:p14="http://schemas.microsoft.com/office/powerpoint/2010/main" val="5185422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17E233-537D-4D48-B60B-6F1C512EF9B7}" type="datetimeFigureOut">
              <a:rPr lang="en-US" smtClean="0"/>
              <a:t>1/15/2015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EDDF45-B2C4-457F-8200-92C42D954053}" type="slidenum">
              <a:rPr lang="en-US" smtClean="0"/>
              <a:t>‹#›</a:t>
            </a:fld>
            <a:endParaRPr lang="en-US"/>
          </a:p>
        </p:txBody>
      </p:sp>
    </p:spTree>
    <p:extLst>
      <p:ext uri="{BB962C8B-B14F-4D97-AF65-F5344CB8AC3E}">
        <p14:creationId xmlns:p14="http://schemas.microsoft.com/office/powerpoint/2010/main" val="2750740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17E233-537D-4D48-B60B-6F1C512EF9B7}" type="datetimeFigureOut">
              <a:rPr lang="en-US" smtClean="0"/>
              <a:t>1/15/2015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EDDF45-B2C4-457F-8200-92C42D954053}" type="slidenum">
              <a:rPr lang="en-US" smtClean="0"/>
              <a:t>‹#›</a:t>
            </a:fld>
            <a:endParaRPr lang="en-US"/>
          </a:p>
        </p:txBody>
      </p:sp>
    </p:spTree>
    <p:extLst>
      <p:ext uri="{BB962C8B-B14F-4D97-AF65-F5344CB8AC3E}">
        <p14:creationId xmlns:p14="http://schemas.microsoft.com/office/powerpoint/2010/main" val="1949095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17E233-537D-4D48-B60B-6F1C512EF9B7}" type="datetimeFigureOut">
              <a:rPr lang="en-US" smtClean="0"/>
              <a:t>1/15/2015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EDDF45-B2C4-457F-8200-92C42D954053}" type="slidenum">
              <a:rPr lang="en-US" smtClean="0"/>
              <a:t>‹#›</a:t>
            </a:fld>
            <a:endParaRPr lang="en-US"/>
          </a:p>
        </p:txBody>
      </p:sp>
    </p:spTree>
    <p:extLst>
      <p:ext uri="{BB962C8B-B14F-4D97-AF65-F5344CB8AC3E}">
        <p14:creationId xmlns:p14="http://schemas.microsoft.com/office/powerpoint/2010/main" val="16460467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E17E233-537D-4D48-B60B-6F1C512EF9B7}" type="datetimeFigureOut">
              <a:rPr lang="en-US" smtClean="0"/>
              <a:t>1/15/2015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EDDF45-B2C4-457F-8200-92C42D954053}" type="slidenum">
              <a:rPr lang="en-US" smtClean="0"/>
              <a:t>‹#›</a:t>
            </a:fld>
            <a:endParaRPr lang="en-US"/>
          </a:p>
        </p:txBody>
      </p:sp>
    </p:spTree>
    <p:extLst>
      <p:ext uri="{BB962C8B-B14F-4D97-AF65-F5344CB8AC3E}">
        <p14:creationId xmlns:p14="http://schemas.microsoft.com/office/powerpoint/2010/main" val="1532189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E17E233-537D-4D48-B60B-6F1C512EF9B7}" type="datetimeFigureOut">
              <a:rPr lang="en-US" smtClean="0"/>
              <a:t>1/15/2015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EDDF45-B2C4-457F-8200-92C42D954053}" type="slidenum">
              <a:rPr lang="en-US" smtClean="0"/>
              <a:t>‹#›</a:t>
            </a:fld>
            <a:endParaRPr lang="en-US"/>
          </a:p>
        </p:txBody>
      </p:sp>
    </p:spTree>
    <p:extLst>
      <p:ext uri="{BB962C8B-B14F-4D97-AF65-F5344CB8AC3E}">
        <p14:creationId xmlns:p14="http://schemas.microsoft.com/office/powerpoint/2010/main" val="5174070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E17E233-537D-4D48-B60B-6F1C512EF9B7}" type="datetimeFigureOut">
              <a:rPr lang="en-US" smtClean="0"/>
              <a:t>1/15/2015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EDDF45-B2C4-457F-8200-92C42D954053}" type="slidenum">
              <a:rPr lang="en-US" smtClean="0"/>
              <a:t>‹#›</a:t>
            </a:fld>
            <a:endParaRPr lang="en-US"/>
          </a:p>
        </p:txBody>
      </p:sp>
    </p:spTree>
    <p:extLst>
      <p:ext uri="{BB962C8B-B14F-4D97-AF65-F5344CB8AC3E}">
        <p14:creationId xmlns:p14="http://schemas.microsoft.com/office/powerpoint/2010/main" val="2400645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E17E233-537D-4D48-B60B-6F1C512EF9B7}" type="datetimeFigureOut">
              <a:rPr lang="en-US" smtClean="0"/>
              <a:t>1/15/2015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EDDF45-B2C4-457F-8200-92C42D954053}" type="slidenum">
              <a:rPr lang="en-US" smtClean="0"/>
              <a:t>‹#›</a:t>
            </a:fld>
            <a:endParaRPr lang="en-US"/>
          </a:p>
        </p:txBody>
      </p:sp>
    </p:spTree>
    <p:extLst>
      <p:ext uri="{BB962C8B-B14F-4D97-AF65-F5344CB8AC3E}">
        <p14:creationId xmlns:p14="http://schemas.microsoft.com/office/powerpoint/2010/main" val="12600788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17E233-537D-4D48-B60B-6F1C512EF9B7}" type="datetimeFigureOut">
              <a:rPr lang="en-US" smtClean="0"/>
              <a:t>1/15/2015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EDDF45-B2C4-457F-8200-92C42D954053}" type="slidenum">
              <a:rPr lang="en-US" smtClean="0"/>
              <a:t>‹#›</a:t>
            </a:fld>
            <a:endParaRPr lang="en-US"/>
          </a:p>
        </p:txBody>
      </p:sp>
    </p:spTree>
    <p:extLst>
      <p:ext uri="{BB962C8B-B14F-4D97-AF65-F5344CB8AC3E}">
        <p14:creationId xmlns:p14="http://schemas.microsoft.com/office/powerpoint/2010/main" val="5341802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17E233-537D-4D48-B60B-6F1C512EF9B7}" type="datetimeFigureOut">
              <a:rPr lang="en-US" smtClean="0"/>
              <a:t>1/15/2015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EDDF45-B2C4-457F-8200-92C42D954053}" type="slidenum">
              <a:rPr lang="en-US" smtClean="0"/>
              <a:t>‹#›</a:t>
            </a:fld>
            <a:endParaRPr lang="en-US"/>
          </a:p>
        </p:txBody>
      </p:sp>
    </p:spTree>
    <p:extLst>
      <p:ext uri="{BB962C8B-B14F-4D97-AF65-F5344CB8AC3E}">
        <p14:creationId xmlns:p14="http://schemas.microsoft.com/office/powerpoint/2010/main" val="18552490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17E233-537D-4D48-B60B-6F1C512EF9B7}" type="datetimeFigureOut">
              <a:rPr lang="en-US" smtClean="0"/>
              <a:t>1/15/2015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EDDF45-B2C4-457F-8200-92C42D954053}" type="slidenum">
              <a:rPr lang="en-US" smtClean="0"/>
              <a:t>‹#›</a:t>
            </a:fld>
            <a:endParaRPr lang="en-US"/>
          </a:p>
        </p:txBody>
      </p:sp>
    </p:spTree>
    <p:extLst>
      <p:ext uri="{BB962C8B-B14F-4D97-AF65-F5344CB8AC3E}">
        <p14:creationId xmlns:p14="http://schemas.microsoft.com/office/powerpoint/2010/main" val="19001659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17E233-537D-4D48-B60B-6F1C512EF9B7}" type="datetimeFigureOut">
              <a:rPr lang="en-US" smtClean="0"/>
              <a:t>1/15/2015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EDDF45-B2C4-457F-8200-92C42D954053}" type="slidenum">
              <a:rPr lang="en-US" smtClean="0"/>
              <a:t>‹#›</a:t>
            </a:fld>
            <a:endParaRPr lang="en-US"/>
          </a:p>
        </p:txBody>
      </p:sp>
    </p:spTree>
    <p:extLst>
      <p:ext uri="{BB962C8B-B14F-4D97-AF65-F5344CB8AC3E}">
        <p14:creationId xmlns:p14="http://schemas.microsoft.com/office/powerpoint/2010/main" val="3510066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hyperlink" Target="http://www.heritagelib.org" TargetMode="Externa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image" Target="../media/image16.emf"/><Relationship Id="rId5" Type="http://schemas.openxmlformats.org/officeDocument/2006/relationships/package" Target="../embeddings/Microsoft_Word_Document2.docx"/><Relationship Id="rId4" Type="http://schemas.openxmlformats.org/officeDocument/2006/relationships/oleObject" Target="../embeddings/oleObject2.bin"/></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18.emf"/><Relationship Id="rId4" Type="http://schemas.openxmlformats.org/officeDocument/2006/relationships/oleObject" Target="../embeddings/oleObject3.bin"/></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hyperlink" Target="http://www.heritagelib.or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12.emf"/><Relationship Id="rId5" Type="http://schemas.openxmlformats.org/officeDocument/2006/relationships/package" Target="../embeddings/Microsoft_Word_Document1.docx"/><Relationship Id="rId4" Type="http://schemas.openxmlformats.org/officeDocument/2006/relationships/oleObject" Target="../embeddings/oleObject1.bin"/></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5.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6608" y="673314"/>
            <a:ext cx="5715000" cy="2325259"/>
          </a:xfrm>
          <a:prstGeom prst="rect">
            <a:avLst/>
          </a:prstGeom>
        </p:spPr>
      </p:pic>
      <p:pic>
        <p:nvPicPr>
          <p:cNvPr id="5" name="Picture 1" descr="HLF_cmyk"/>
          <p:cNvPicPr>
            <a:picLocks noChangeAspect="1" noChangeArrowheads="1"/>
          </p:cNvPicPr>
          <p:nvPr/>
        </p:nvPicPr>
        <p:blipFill>
          <a:blip r:embed="rId3" cstate="print"/>
          <a:stretch>
            <a:fillRect/>
          </a:stretch>
        </p:blipFill>
        <p:spPr bwMode="auto">
          <a:xfrm>
            <a:off x="5298648" y="3682313"/>
            <a:ext cx="3431683" cy="25737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ectangle 5"/>
          <p:cNvSpPr/>
          <p:nvPr/>
        </p:nvSpPr>
        <p:spPr>
          <a:xfrm>
            <a:off x="2150076" y="4440195"/>
            <a:ext cx="3766410" cy="1815882"/>
          </a:xfrm>
          <a:prstGeom prst="rect">
            <a:avLst/>
          </a:prstGeom>
        </p:spPr>
        <p:txBody>
          <a:bodyPr wrap="square">
            <a:spAutoFit/>
          </a:bodyPr>
          <a:lstStyle/>
          <a:p>
            <a:r>
              <a:rPr lang="en-US" sz="1400" dirty="0" smtClean="0"/>
              <a:t>The Heritage Library</a:t>
            </a:r>
          </a:p>
          <a:p>
            <a:r>
              <a:rPr lang="en-US" sz="1400" dirty="0" smtClean="0"/>
              <a:t>852 Wm. Hilton Pkwy</a:t>
            </a:r>
            <a:r>
              <a:rPr lang="ja-JP" altLang="en-US" sz="1400" dirty="0" smtClean="0"/>
              <a:t>’</a:t>
            </a:r>
            <a:r>
              <a:rPr lang="en-US" altLang="ja-JP" sz="1400" dirty="0" smtClean="0"/>
              <a:t> Suite 2A</a:t>
            </a:r>
          </a:p>
          <a:p>
            <a:r>
              <a:rPr lang="en-US" sz="1400" dirty="0" smtClean="0"/>
              <a:t>History and Heritage Research Library</a:t>
            </a:r>
          </a:p>
          <a:p>
            <a:endParaRPr lang="en-US" sz="1400" dirty="0" smtClean="0"/>
          </a:p>
          <a:p>
            <a:r>
              <a:rPr lang="en-US" sz="1400" u="sng" dirty="0" smtClean="0"/>
              <a:t>Free to Students and teachers</a:t>
            </a:r>
          </a:p>
          <a:p>
            <a:endParaRPr lang="en-US" sz="1400" u="sng" dirty="0" smtClean="0"/>
          </a:p>
          <a:p>
            <a:endParaRPr lang="en-US" sz="1400" u="sng" dirty="0" smtClean="0"/>
          </a:p>
          <a:p>
            <a:r>
              <a:rPr lang="en-US" sz="1400" u="sng" dirty="0" smtClean="0">
                <a:hlinkClick r:id="rId4"/>
              </a:rPr>
              <a:t>www.heritagelib.org</a:t>
            </a:r>
            <a:endParaRPr lang="en-US" sz="1400" u="sng" dirty="0" smtClean="0"/>
          </a:p>
        </p:txBody>
      </p:sp>
    </p:spTree>
    <p:extLst>
      <p:ext uri="{BB962C8B-B14F-4D97-AF65-F5344CB8AC3E}">
        <p14:creationId xmlns:p14="http://schemas.microsoft.com/office/powerpoint/2010/main" val="42241026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Fort Howell</a:t>
            </a:r>
            <a:endParaRPr lang="en-US" dirty="0"/>
          </a:p>
        </p:txBody>
      </p:sp>
      <p:sp>
        <p:nvSpPr>
          <p:cNvPr id="3" name="Content Placeholder 2"/>
          <p:cNvSpPr>
            <a:spLocks noGrp="1"/>
          </p:cNvSpPr>
          <p:nvPr>
            <p:ph sz="half" idx="1"/>
          </p:nvPr>
        </p:nvSpPr>
        <p:spPr>
          <a:xfrm>
            <a:off x="4419600" y="1600200"/>
            <a:ext cx="2895600" cy="1676400"/>
          </a:xfrm>
        </p:spPr>
        <p:txBody>
          <a:bodyPr>
            <a:normAutofit/>
          </a:bodyPr>
          <a:lstStyle/>
          <a:p>
            <a:endParaRPr lang="en-US" dirty="0"/>
          </a:p>
        </p:txBody>
      </p:sp>
      <p:sp>
        <p:nvSpPr>
          <p:cNvPr id="4" name="Content Placeholder 3"/>
          <p:cNvSpPr>
            <a:spLocks noGrp="1"/>
          </p:cNvSpPr>
          <p:nvPr>
            <p:ph sz="half" idx="2"/>
          </p:nvPr>
        </p:nvSpPr>
        <p:spPr/>
        <p:txBody>
          <a:bodyPr>
            <a:normAutofit/>
          </a:bodyPr>
          <a:lstStyle/>
          <a:p>
            <a:endParaRPr lang="en-US" dirty="0"/>
          </a:p>
        </p:txBody>
      </p:sp>
      <p:graphicFrame>
        <p:nvGraphicFramePr>
          <p:cNvPr id="5" name="Object 4"/>
          <p:cNvGraphicFramePr>
            <a:graphicFrameLocks noChangeAspect="1"/>
          </p:cNvGraphicFramePr>
          <p:nvPr>
            <p:extLst/>
          </p:nvPr>
        </p:nvGraphicFramePr>
        <p:xfrm>
          <a:off x="3276600" y="1600200"/>
          <a:ext cx="5930900" cy="4953000"/>
        </p:xfrm>
        <a:graphic>
          <a:graphicData uri="http://schemas.openxmlformats.org/presentationml/2006/ole">
            <mc:AlternateContent xmlns:mc="http://schemas.openxmlformats.org/markup-compatibility/2006">
              <mc:Choice xmlns:v="urn:schemas-microsoft-com:vml" Requires="v">
                <p:oleObj spid="_x0000_s2052" name="Document" r:id="rId5" imgW="5930864" imgH="4782756" progId="Word.Document.12">
                  <p:embed/>
                </p:oleObj>
              </mc:Choice>
              <mc:Fallback>
                <p:oleObj name="Document" r:id="rId5" imgW="5930864" imgH="4782756" progId="Word.Document.12">
                  <p:embed/>
                  <p:pic>
                    <p:nvPicPr>
                      <p:cNvPr id="0" name=""/>
                      <p:cNvPicPr/>
                      <p:nvPr/>
                    </p:nvPicPr>
                    <p:blipFill>
                      <a:blip r:embed="rId6"/>
                      <a:stretch>
                        <a:fillRect/>
                      </a:stretch>
                    </p:blipFill>
                    <p:spPr>
                      <a:xfrm>
                        <a:off x="3276600" y="1600200"/>
                        <a:ext cx="5930900" cy="4953000"/>
                      </a:xfrm>
                      <a:prstGeom prst="rect">
                        <a:avLst/>
                      </a:prstGeom>
                    </p:spPr>
                  </p:pic>
                </p:oleObj>
              </mc:Fallback>
            </mc:AlternateContent>
          </a:graphicData>
        </a:graphic>
      </p:graphicFrame>
    </p:spTree>
    <p:extLst>
      <p:ext uri="{BB962C8B-B14F-4D97-AF65-F5344CB8AC3E}">
        <p14:creationId xmlns:p14="http://schemas.microsoft.com/office/powerpoint/2010/main" val="38326800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Mitchelville</a:t>
            </a:r>
            <a:r>
              <a:rPr lang="en-US" dirty="0" smtClean="0"/>
              <a:t> </a:t>
            </a:r>
            <a:r>
              <a:rPr lang="en-US" smtClean="0"/>
              <a:t>in 1864</a:t>
            </a:r>
            <a:endParaRPr lang="en-US" dirty="0"/>
          </a:p>
        </p:txBody>
      </p:sp>
      <p:sp>
        <p:nvSpPr>
          <p:cNvPr id="4" name="Content Placeholder 3"/>
          <p:cNvSpPr>
            <a:spLocks noGrp="1"/>
          </p:cNvSpPr>
          <p:nvPr>
            <p:ph sz="half" idx="2"/>
          </p:nvPr>
        </p:nvSpPr>
        <p:spPr/>
        <p:txBody>
          <a:bodyPr/>
          <a:lstStyle/>
          <a:p>
            <a:endParaRPr lang="en-US"/>
          </a:p>
        </p:txBody>
      </p:sp>
      <p:pic>
        <p:nvPicPr>
          <p:cNvPr id="1026" name="Picture 2" descr="F:\Mitchelville map.jpg"/>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981200" y="1371600"/>
            <a:ext cx="8153400"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91922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65125"/>
            <a:ext cx="10515600" cy="1325563"/>
          </a:xfrm>
        </p:spPr>
        <p:txBody>
          <a:bodyPr/>
          <a:lstStyle/>
          <a:p>
            <a:r>
              <a:rPr lang="en-US" dirty="0" smtClean="0"/>
              <a:t>Fish Haul Park Map</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151116169"/>
              </p:ext>
            </p:extLst>
          </p:nvPr>
        </p:nvGraphicFramePr>
        <p:xfrm>
          <a:off x="1489165" y="1545773"/>
          <a:ext cx="6858000" cy="4562475"/>
        </p:xfrm>
        <a:graphic>
          <a:graphicData uri="http://schemas.openxmlformats.org/presentationml/2006/ole">
            <mc:AlternateContent xmlns:mc="http://schemas.openxmlformats.org/markup-compatibility/2006">
              <mc:Choice xmlns:v="urn:schemas-microsoft-com:vml" Requires="v">
                <p:oleObj spid="_x0000_s3076" name="Acrobat Document" r:id="rId4" imgW="5486400" imgH="3343242" progId="AcroExch.Document.11">
                  <p:embed/>
                </p:oleObj>
              </mc:Choice>
              <mc:Fallback>
                <p:oleObj name="Acrobat Document" r:id="rId4" imgW="5486400" imgH="3343242" progId="AcroExch.Document.11">
                  <p:embed/>
                  <p:pic>
                    <p:nvPicPr>
                      <p:cNvPr id="0" name=""/>
                      <p:cNvPicPr/>
                      <p:nvPr/>
                    </p:nvPicPr>
                    <p:blipFill>
                      <a:blip r:embed="rId5"/>
                      <a:stretch>
                        <a:fillRect/>
                      </a:stretch>
                    </p:blipFill>
                    <p:spPr>
                      <a:xfrm>
                        <a:off x="1489165" y="1545773"/>
                        <a:ext cx="6858000" cy="4562475"/>
                      </a:xfrm>
                      <a:prstGeom prst="rect">
                        <a:avLst/>
                      </a:prstGeom>
                    </p:spPr>
                  </p:pic>
                </p:oleObj>
              </mc:Fallback>
            </mc:AlternateContent>
          </a:graphicData>
        </a:graphic>
      </p:graphicFrame>
    </p:spTree>
    <p:extLst>
      <p:ext uri="{BB962C8B-B14F-4D97-AF65-F5344CB8AC3E}">
        <p14:creationId xmlns:p14="http://schemas.microsoft.com/office/powerpoint/2010/main" val="20851394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Mitchelville</a:t>
            </a:r>
            <a:r>
              <a:rPr lang="en-US" dirty="0" smtClean="0"/>
              <a:t> Home Site</a:t>
            </a:r>
            <a:endParaRPr lang="en-US" dirty="0"/>
          </a:p>
        </p:txBody>
      </p:sp>
      <p:pic>
        <p:nvPicPr>
          <p:cNvPr id="4098" name="Picture 2" descr="F:\Mitchelville Home Site.JPG.jpg"/>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bwMode="auto">
          <a:xfrm>
            <a:off x="2209800" y="1676400"/>
            <a:ext cx="7924800" cy="457200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sz="half" idx="2"/>
          </p:nvPr>
        </p:nvSpPr>
        <p:spPr/>
        <p:txBody>
          <a:bodyPr/>
          <a:lstStyle/>
          <a:p>
            <a:endParaRPr lang="en-US"/>
          </a:p>
        </p:txBody>
      </p:sp>
    </p:spTree>
    <p:extLst>
      <p:ext uri="{BB962C8B-B14F-4D97-AF65-F5344CB8AC3E}">
        <p14:creationId xmlns:p14="http://schemas.microsoft.com/office/powerpoint/2010/main" val="24706998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latin typeface="Baskerville Old Face"/>
                <a:cs typeface="Baskerville Old Face"/>
              </a:rPr>
              <a:t>Gullah</a:t>
            </a:r>
            <a:r>
              <a:rPr lang="en-US" sz="4000" dirty="0">
                <a:latin typeface="Baskerville Old Face"/>
                <a:cs typeface="Baskerville Old Face"/>
              </a:rPr>
              <a:t> </a:t>
            </a:r>
          </a:p>
        </p:txBody>
      </p:sp>
      <p:sp>
        <p:nvSpPr>
          <p:cNvPr id="5" name="Content Placeholder 4"/>
          <p:cNvSpPr>
            <a:spLocks noGrp="1"/>
          </p:cNvSpPr>
          <p:nvPr>
            <p:ph idx="1"/>
          </p:nvPr>
        </p:nvSpPr>
        <p:spPr/>
        <p:txBody>
          <a:bodyPr/>
          <a:lstStyle/>
          <a:p>
            <a:pPr marL="0" indent="0">
              <a:buNone/>
            </a:pPr>
            <a:r>
              <a:rPr lang="en-US" dirty="0" smtClean="0"/>
              <a:t>Gullah</a:t>
            </a:r>
            <a:endParaRPr lang="en-US" dirty="0"/>
          </a:p>
        </p:txBody>
      </p:sp>
      <p:pic>
        <p:nvPicPr>
          <p:cNvPr id="6" name="Picture 5"/>
          <p:cNvPicPr>
            <a:picLocks noChangeAspect="1"/>
          </p:cNvPicPr>
          <p:nvPr/>
        </p:nvPicPr>
        <p:blipFill>
          <a:blip r:embed="rId3"/>
          <a:stretch>
            <a:fillRect/>
          </a:stretch>
        </p:blipFill>
        <p:spPr>
          <a:xfrm>
            <a:off x="2438400" y="1600200"/>
            <a:ext cx="7620000" cy="4876800"/>
          </a:xfrm>
          <a:prstGeom prst="rect">
            <a:avLst/>
          </a:prstGeom>
          <a:ln>
            <a:solidFill>
              <a:schemeClr val="tx1"/>
            </a:solidFill>
          </a:ln>
        </p:spPr>
      </p:pic>
      <p:pic>
        <p:nvPicPr>
          <p:cNvPr id="7" name="Picture 6" descr="Unknown.jpe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752600" y="6297666"/>
            <a:ext cx="304800" cy="331735"/>
          </a:xfrm>
          <a:prstGeom prst="rect">
            <a:avLst/>
          </a:prstGeom>
        </p:spPr>
      </p:pic>
    </p:spTree>
    <p:extLst>
      <p:ext uri="{BB962C8B-B14F-4D97-AF65-F5344CB8AC3E}">
        <p14:creationId xmlns:p14="http://schemas.microsoft.com/office/powerpoint/2010/main" val="1552739753"/>
      </p:ext>
    </p:extLst>
  </p:cSld>
  <p:clrMapOvr>
    <a:masterClrMapping/>
  </p:clrMapOvr>
  <p:transition spd="slow">
    <p:randomBar dir="ver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cstate="print"/>
          <a:srcRect/>
          <a:stretch>
            <a:fillRect/>
          </a:stretch>
        </p:blipFill>
        <p:spPr bwMode="auto">
          <a:xfrm>
            <a:off x="3429000" y="1905000"/>
            <a:ext cx="5568362" cy="4648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7586" name="TextBox 2"/>
          <p:cNvSpPr txBox="1">
            <a:spLocks noChangeArrowheads="1"/>
          </p:cNvSpPr>
          <p:nvPr/>
        </p:nvSpPr>
        <p:spPr bwMode="auto">
          <a:xfrm>
            <a:off x="7696201" y="6170614"/>
            <a:ext cx="174307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900"/>
              <a:t>Photograph by Julian Dimock</a:t>
            </a:r>
          </a:p>
        </p:txBody>
      </p:sp>
      <p:pic>
        <p:nvPicPr>
          <p:cNvPr id="4" name="Picture 3" descr="Unknown.jpe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752600" y="6297666"/>
            <a:ext cx="304800" cy="331735"/>
          </a:xfrm>
          <a:prstGeom prst="rect">
            <a:avLst/>
          </a:prstGeom>
        </p:spPr>
      </p:pic>
      <p:sp>
        <p:nvSpPr>
          <p:cNvPr id="2" name="Title 1"/>
          <p:cNvSpPr>
            <a:spLocks noGrp="1"/>
          </p:cNvSpPr>
          <p:nvPr>
            <p:ph type="title"/>
          </p:nvPr>
        </p:nvSpPr>
        <p:spPr/>
        <p:txBody>
          <a:bodyPr/>
          <a:lstStyle/>
          <a:p>
            <a:r>
              <a:rPr lang="en-US" sz="3600" dirty="0">
                <a:latin typeface="+mn-lt"/>
              </a:rPr>
              <a:t>Planters abandoned the island</a:t>
            </a:r>
          </a:p>
        </p:txBody>
      </p:sp>
      <p:sp>
        <p:nvSpPr>
          <p:cNvPr id="3" name="Content Placeholder 2"/>
          <p:cNvSpPr>
            <a:spLocks noGrp="1"/>
          </p:cNvSpPr>
          <p:nvPr>
            <p:ph idx="1"/>
          </p:nvPr>
        </p:nvSpPr>
        <p:spPr/>
        <p:txBody>
          <a:bodyPr/>
          <a:lstStyle/>
          <a:p>
            <a:pPr marL="0" indent="0">
              <a:buNone/>
            </a:pPr>
            <a:r>
              <a:rPr lang="en-US" dirty="0" smtClean="0"/>
              <a:t>Fishing</a:t>
            </a:r>
            <a:endParaRPr lang="en-US" dirty="0"/>
          </a:p>
        </p:txBody>
      </p:sp>
    </p:spTree>
    <p:extLst>
      <p:ext uri="{BB962C8B-B14F-4D97-AF65-F5344CB8AC3E}">
        <p14:creationId xmlns:p14="http://schemas.microsoft.com/office/powerpoint/2010/main" val="23394493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6608" y="673314"/>
            <a:ext cx="5715000" cy="2325259"/>
          </a:xfrm>
          <a:prstGeom prst="rect">
            <a:avLst/>
          </a:prstGeom>
        </p:spPr>
      </p:pic>
      <p:pic>
        <p:nvPicPr>
          <p:cNvPr id="5" name="Picture 1" descr="HLF_cmyk"/>
          <p:cNvPicPr>
            <a:picLocks noChangeAspect="1" noChangeArrowheads="1"/>
          </p:cNvPicPr>
          <p:nvPr/>
        </p:nvPicPr>
        <p:blipFill>
          <a:blip r:embed="rId3" cstate="print"/>
          <a:stretch>
            <a:fillRect/>
          </a:stretch>
        </p:blipFill>
        <p:spPr bwMode="auto">
          <a:xfrm>
            <a:off x="5298648" y="3682313"/>
            <a:ext cx="3431683" cy="25737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ectangle 5"/>
          <p:cNvSpPr/>
          <p:nvPr/>
        </p:nvSpPr>
        <p:spPr>
          <a:xfrm>
            <a:off x="2150076" y="4440195"/>
            <a:ext cx="3766410" cy="1815882"/>
          </a:xfrm>
          <a:prstGeom prst="rect">
            <a:avLst/>
          </a:prstGeom>
        </p:spPr>
        <p:txBody>
          <a:bodyPr wrap="square">
            <a:spAutoFit/>
          </a:bodyPr>
          <a:lstStyle/>
          <a:p>
            <a:r>
              <a:rPr lang="en-US" sz="1400" dirty="0" smtClean="0"/>
              <a:t>The Heritage Library</a:t>
            </a:r>
          </a:p>
          <a:p>
            <a:r>
              <a:rPr lang="en-US" sz="1400" dirty="0" smtClean="0"/>
              <a:t>852 Wm. Hilton Pkwy</a:t>
            </a:r>
            <a:r>
              <a:rPr lang="ja-JP" altLang="en-US" sz="1400" dirty="0" smtClean="0"/>
              <a:t>’</a:t>
            </a:r>
            <a:r>
              <a:rPr lang="en-US" altLang="ja-JP" sz="1400" dirty="0" smtClean="0"/>
              <a:t> Suite 2A</a:t>
            </a:r>
          </a:p>
          <a:p>
            <a:r>
              <a:rPr lang="en-US" sz="1400" dirty="0" smtClean="0"/>
              <a:t>History and Heritage Research Library</a:t>
            </a:r>
          </a:p>
          <a:p>
            <a:endParaRPr lang="en-US" sz="1400" dirty="0" smtClean="0"/>
          </a:p>
          <a:p>
            <a:r>
              <a:rPr lang="en-US" sz="1400" u="sng" dirty="0" smtClean="0"/>
              <a:t>Free to Students and teachers</a:t>
            </a:r>
          </a:p>
          <a:p>
            <a:endParaRPr lang="en-US" sz="1400" u="sng" dirty="0" smtClean="0"/>
          </a:p>
          <a:p>
            <a:endParaRPr lang="en-US" sz="1400" u="sng" dirty="0" smtClean="0"/>
          </a:p>
          <a:p>
            <a:r>
              <a:rPr lang="en-US" sz="1400" u="sng" dirty="0" smtClean="0">
                <a:hlinkClick r:id="rId4"/>
              </a:rPr>
              <a:t>www.heritagelib.org</a:t>
            </a:r>
            <a:endParaRPr lang="en-US" sz="1400" u="sng" dirty="0" smtClean="0"/>
          </a:p>
        </p:txBody>
      </p:sp>
    </p:spTree>
    <p:extLst>
      <p:ext uri="{BB962C8B-B14F-4D97-AF65-F5344CB8AC3E}">
        <p14:creationId xmlns:p14="http://schemas.microsoft.com/office/powerpoint/2010/main" val="11282424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514600" y="1600200"/>
            <a:ext cx="7391400" cy="4968392"/>
          </a:xfrm>
          <a:prstGeom prst="rect">
            <a:avLst/>
          </a:prstGeom>
        </p:spPr>
      </p:pic>
      <p:sp>
        <p:nvSpPr>
          <p:cNvPr id="4" name="Title 3"/>
          <p:cNvSpPr>
            <a:spLocks noGrp="1"/>
          </p:cNvSpPr>
          <p:nvPr>
            <p:ph type="title"/>
          </p:nvPr>
        </p:nvSpPr>
        <p:spPr/>
        <p:txBody>
          <a:bodyPr/>
          <a:lstStyle/>
          <a:p>
            <a:pPr>
              <a:lnSpc>
                <a:spcPct val="80000"/>
              </a:lnSpc>
            </a:pPr>
            <a:r>
              <a:rPr lang="en-US" sz="3600" dirty="0">
                <a:latin typeface="Baskerville Old Face"/>
                <a:cs typeface="Baskerville Old Face"/>
              </a:rPr>
              <a:t>Fort Walker</a:t>
            </a:r>
          </a:p>
        </p:txBody>
      </p:sp>
      <p:sp>
        <p:nvSpPr>
          <p:cNvPr id="5" name="Content Placeholder 4"/>
          <p:cNvSpPr>
            <a:spLocks noGrp="1"/>
          </p:cNvSpPr>
          <p:nvPr>
            <p:ph idx="1"/>
          </p:nvPr>
        </p:nvSpPr>
        <p:spPr>
          <a:xfrm>
            <a:off x="1905000" y="1066801"/>
            <a:ext cx="8305800" cy="5059363"/>
          </a:xfrm>
          <a:ln w="38100" cmpd="sng">
            <a:noFill/>
          </a:ln>
        </p:spPr>
        <p:txBody>
          <a:bodyPr/>
          <a:lstStyle/>
          <a:p>
            <a:r>
              <a:rPr lang="en-US" dirty="0" smtClean="0"/>
              <a:t>Confederate Fort</a:t>
            </a:r>
            <a:endParaRPr lang="en-US" dirty="0"/>
          </a:p>
        </p:txBody>
      </p:sp>
      <p:pic>
        <p:nvPicPr>
          <p:cNvPr id="6" name="Picture 5" descr="Unknown.jpe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752600" y="6297666"/>
            <a:ext cx="304800" cy="331735"/>
          </a:xfrm>
          <a:prstGeom prst="rect">
            <a:avLst/>
          </a:prstGeom>
        </p:spPr>
      </p:pic>
    </p:spTree>
    <p:extLst>
      <p:ext uri="{BB962C8B-B14F-4D97-AF65-F5344CB8AC3E}">
        <p14:creationId xmlns:p14="http://schemas.microsoft.com/office/powerpoint/2010/main" val="151473789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5"/>
          </a:solidFill>
        </p:spPr>
        <p:txBody>
          <a:bodyPr/>
          <a:lstStyle/>
          <a:p>
            <a:r>
              <a:rPr lang="en-US" dirty="0" smtClean="0"/>
              <a:t>Battle of Port Royal- 1861</a:t>
            </a:r>
            <a:endParaRPr lang="en-US" dirty="0"/>
          </a:p>
        </p:txBody>
      </p:sp>
      <p:pic>
        <p:nvPicPr>
          <p:cNvPr id="3" name="Picture 2" descr="hhidos 006 2u"/>
          <p:cNvPicPr>
            <a:picLocks noChangeAspect="1" noChangeArrowheads="1"/>
          </p:cNvPicPr>
          <p:nvPr/>
        </p:nvPicPr>
        <p:blipFill>
          <a:blip r:embed="rId3" cstate="print"/>
          <a:srcRect/>
          <a:stretch>
            <a:fillRect/>
          </a:stretch>
        </p:blipFill>
        <p:spPr bwMode="auto">
          <a:xfrm>
            <a:off x="2438400" y="1905000"/>
            <a:ext cx="6505020" cy="3505200"/>
          </a:xfrm>
          <a:prstGeom prst="roundRect">
            <a:avLst>
              <a:gd name="adj" fmla="val 8594"/>
            </a:avLst>
          </a:prstGeom>
          <a:solidFill>
            <a:srgbClr val="FFFFFF">
              <a:shade val="85000"/>
            </a:srgbClr>
          </a:solidFill>
          <a:ln>
            <a:solidFill>
              <a:schemeClr val="tx1"/>
            </a:solidFill>
          </a:ln>
          <a:effectLst>
            <a:reflection blurRad="12700" stA="38000" endPos="28000" dist="5000" dir="5400000" sy="-100000" algn="bl" rotWithShape="0"/>
          </a:effectLst>
        </p:spPr>
      </p:pic>
    </p:spTree>
    <p:extLst>
      <p:ext uri="{BB962C8B-B14F-4D97-AF65-F5344CB8AC3E}">
        <p14:creationId xmlns:p14="http://schemas.microsoft.com/office/powerpoint/2010/main" val="25893770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Hilton Head during the Civil War</a:t>
            </a:r>
            <a:br>
              <a:rPr lang="en-US" sz="4000" dirty="0"/>
            </a:br>
            <a:r>
              <a:rPr lang="en-US" sz="4000" dirty="0"/>
              <a:t>1861-1865</a:t>
            </a:r>
          </a:p>
        </p:txBody>
      </p:sp>
      <p:pic>
        <p:nvPicPr>
          <p:cNvPr id="7" name="Picture 6"/>
          <p:cNvPicPr>
            <a:picLocks noChangeAspect="1"/>
          </p:cNvPicPr>
          <p:nvPr/>
        </p:nvPicPr>
        <p:blipFill>
          <a:blip r:embed="rId3"/>
          <a:stretch>
            <a:fillRect/>
          </a:stretch>
        </p:blipFill>
        <p:spPr>
          <a:xfrm>
            <a:off x="1532467" y="1600200"/>
            <a:ext cx="9144000" cy="5059680"/>
          </a:xfrm>
          <a:prstGeom prst="rect">
            <a:avLst/>
          </a:prstGeom>
        </p:spPr>
      </p:pic>
      <p:pic>
        <p:nvPicPr>
          <p:cNvPr id="4" name="Picture 5" descr="Unknown.jpeg"/>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752600" y="6297614"/>
            <a:ext cx="304800"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627015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417638"/>
          </a:xfrm>
          <a:solidFill>
            <a:schemeClr val="accent5"/>
          </a:solidFill>
        </p:spPr>
        <p:txBody>
          <a:bodyPr>
            <a:normAutofit/>
          </a:bodyPr>
          <a:lstStyle/>
          <a:p>
            <a:r>
              <a:rPr lang="en-US" dirty="0" smtClean="0">
                <a:latin typeface="+mn-lt"/>
                <a:cs typeface="Baskerville Old Face"/>
              </a:rPr>
              <a:t>General </a:t>
            </a:r>
            <a:r>
              <a:rPr lang="en-US" dirty="0" err="1" smtClean="0">
                <a:latin typeface="+mn-lt"/>
                <a:cs typeface="Baskerville Old Face"/>
              </a:rPr>
              <a:t>Ormsby</a:t>
            </a:r>
            <a:r>
              <a:rPr lang="en-US" dirty="0" smtClean="0">
                <a:latin typeface="+mn-lt"/>
                <a:cs typeface="Baskerville Old Face"/>
              </a:rPr>
              <a:t> </a:t>
            </a:r>
            <a:r>
              <a:rPr lang="en-US" dirty="0" err="1" smtClean="0">
                <a:latin typeface="+mn-lt"/>
                <a:cs typeface="Baskerville Old Face"/>
              </a:rPr>
              <a:t>MacKnight</a:t>
            </a:r>
            <a:r>
              <a:rPr lang="en-US" dirty="0" smtClean="0">
                <a:latin typeface="+mn-lt"/>
                <a:cs typeface="Baskerville Old Face"/>
              </a:rPr>
              <a:t> Mitchel</a:t>
            </a:r>
            <a:endParaRPr lang="en-US" dirty="0">
              <a:latin typeface="+mn-lt"/>
            </a:endParaRPr>
          </a:p>
        </p:txBody>
      </p:sp>
      <p:pic>
        <p:nvPicPr>
          <p:cNvPr id="5" name="Content Placeholder 4"/>
          <p:cNvPicPr>
            <a:picLocks noGrp="1" noChangeAspect="1"/>
          </p:cNvPicPr>
          <p:nvPr>
            <p:ph sz="half" idx="1"/>
          </p:nvPr>
        </p:nvPicPr>
        <p:blipFill>
          <a:blip r:embed="rId3"/>
          <a:stretch>
            <a:fillRect/>
          </a:stretch>
        </p:blipFill>
        <p:spPr>
          <a:xfrm>
            <a:off x="3581400" y="1828800"/>
            <a:ext cx="3733800" cy="3886200"/>
          </a:xfrm>
          <a:prstGeom prst="rect">
            <a:avLst/>
          </a:prstGeom>
          <a:ln w="28575" cmpd="sng">
            <a:solidFill>
              <a:schemeClr val="tx1"/>
            </a:solidFill>
          </a:ln>
        </p:spPr>
      </p:pic>
      <p:sp>
        <p:nvSpPr>
          <p:cNvPr id="3" name="Content Placeholder 2"/>
          <p:cNvSpPr>
            <a:spLocks noGrp="1"/>
          </p:cNvSpPr>
          <p:nvPr>
            <p:ph sz="half" idx="2"/>
          </p:nvPr>
        </p:nvSpPr>
        <p:spPr>
          <a:xfrm>
            <a:off x="10134600" y="1524001"/>
            <a:ext cx="76200" cy="4602163"/>
          </a:xfrm>
        </p:spPr>
        <p:txBody>
          <a:bodyPr/>
          <a:lstStyle/>
          <a:p>
            <a:endParaRPr lang="en-US" dirty="0"/>
          </a:p>
        </p:txBody>
      </p:sp>
    </p:spTree>
    <p:extLst>
      <p:ext uri="{BB962C8B-B14F-4D97-AF65-F5344CB8AC3E}">
        <p14:creationId xmlns:p14="http://schemas.microsoft.com/office/powerpoint/2010/main" val="28239209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09006" y="1473926"/>
            <a:ext cx="4572000" cy="3746500"/>
          </a:xfrm>
          <a:prstGeom prst="rect">
            <a:avLst/>
          </a:prstGeom>
          <a:ln>
            <a:solidFill>
              <a:srgbClr val="000000"/>
            </a:solidFill>
          </a:ln>
        </p:spPr>
      </p:pic>
      <p:sp>
        <p:nvSpPr>
          <p:cNvPr id="5" name="Title 4"/>
          <p:cNvSpPr>
            <a:spLocks noGrp="1"/>
          </p:cNvSpPr>
          <p:nvPr>
            <p:ph type="title"/>
          </p:nvPr>
        </p:nvSpPr>
        <p:spPr/>
        <p:txBody>
          <a:bodyPr/>
          <a:lstStyle/>
          <a:p>
            <a:r>
              <a:rPr lang="en-US" sz="3600" dirty="0" err="1">
                <a:latin typeface="Baskerville Old Face"/>
                <a:cs typeface="Baskerville Old Face"/>
              </a:rPr>
              <a:t>Mitchelville</a:t>
            </a:r>
            <a:endParaRPr lang="en-US" sz="3600" dirty="0">
              <a:latin typeface="Baskerville Old Face"/>
              <a:cs typeface="Baskerville Old Face"/>
            </a:endParaRPr>
          </a:p>
        </p:txBody>
      </p:sp>
      <p:pic>
        <p:nvPicPr>
          <p:cNvPr id="6" name="Picture 5" descr="Unknown.jpe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752600" y="6297666"/>
            <a:ext cx="304800" cy="331735"/>
          </a:xfrm>
          <a:prstGeom prst="rect">
            <a:avLst/>
          </a:prstGeom>
        </p:spPr>
      </p:pic>
      <p:pic>
        <p:nvPicPr>
          <p:cNvPr id="7" name="Picture 6"/>
          <p:cNvPicPr>
            <a:picLocks noChangeAspect="1"/>
          </p:cNvPicPr>
          <p:nvPr/>
        </p:nvPicPr>
        <p:blipFill>
          <a:blip r:embed="rId5"/>
          <a:stretch>
            <a:fillRect/>
          </a:stretch>
        </p:blipFill>
        <p:spPr>
          <a:xfrm>
            <a:off x="6476999" y="1473926"/>
            <a:ext cx="4218363" cy="3656874"/>
          </a:xfrm>
          <a:prstGeom prst="rect">
            <a:avLst/>
          </a:prstGeom>
        </p:spPr>
      </p:pic>
    </p:spTree>
    <p:extLst>
      <p:ext uri="{BB962C8B-B14F-4D97-AF65-F5344CB8AC3E}">
        <p14:creationId xmlns:p14="http://schemas.microsoft.com/office/powerpoint/2010/main" val="3391582852"/>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Drayton Plantation</a:t>
            </a:r>
            <a:endParaRPr lang="en-US" dirty="0"/>
          </a:p>
        </p:txBody>
      </p:sp>
      <p:pic>
        <p:nvPicPr>
          <p:cNvPr id="2050" name="Picture 2" descr="I:\Civil War - Drayton Negro Quart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0" y="1371600"/>
            <a:ext cx="8128000" cy="5276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08070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Mitchelville</a:t>
            </a:r>
            <a:endParaRPr lang="en-US" dirty="0"/>
          </a:p>
        </p:txBody>
      </p:sp>
      <p:graphicFrame>
        <p:nvGraphicFramePr>
          <p:cNvPr id="3" name="Object 2"/>
          <p:cNvGraphicFramePr>
            <a:graphicFrameLocks noChangeAspect="1"/>
          </p:cNvGraphicFramePr>
          <p:nvPr>
            <p:extLst/>
          </p:nvPr>
        </p:nvGraphicFramePr>
        <p:xfrm>
          <a:off x="1981200" y="1295400"/>
          <a:ext cx="8231188" cy="5418138"/>
        </p:xfrm>
        <a:graphic>
          <a:graphicData uri="http://schemas.openxmlformats.org/presentationml/2006/ole">
            <mc:AlternateContent xmlns:mc="http://schemas.openxmlformats.org/markup-compatibility/2006">
              <mc:Choice xmlns:v="urn:schemas-microsoft-com:vml" Requires="v">
                <p:oleObj spid="_x0000_s1028" name="Document" r:id="rId5" imgW="8231107" imgH="5418604" progId="Word.Document.12">
                  <p:embed/>
                </p:oleObj>
              </mc:Choice>
              <mc:Fallback>
                <p:oleObj name="Document" r:id="rId5" imgW="8231107" imgH="5418604" progId="Word.Document.12">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81200" y="1295400"/>
                        <a:ext cx="8231188" cy="541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0485494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Scenes from </a:t>
            </a:r>
            <a:r>
              <a:rPr lang="en-US" dirty="0" err="1" smtClean="0"/>
              <a:t>Mitchelville</a:t>
            </a:r>
            <a:endParaRPr lang="en-US" dirty="0"/>
          </a:p>
        </p:txBody>
      </p:sp>
      <p:pic>
        <p:nvPicPr>
          <p:cNvPr id="5" name="Picture 2" descr="F:\800px-Mville_homes from Expedia.jpg"/>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bwMode="auto">
          <a:xfrm>
            <a:off x="1981200" y="1828800"/>
            <a:ext cx="4038600" cy="2590800"/>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6" descr="S:\ALL PHOTOGRAPHS\Mitchelville\FO3240~1.JPG"/>
          <p:cNvPicPr>
            <a:picLocks noGrp="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bwMode="auto">
          <a:xfrm>
            <a:off x="6172200" y="2971801"/>
            <a:ext cx="4038600" cy="3528315"/>
          </a:xfrm>
          <a:prstGeom prst="rect">
            <a:avLst/>
          </a:prstGeom>
          <a:noFill/>
          <a:ln>
            <a:noFill/>
          </a:ln>
        </p:spPr>
      </p:pic>
      <p:pic>
        <p:nvPicPr>
          <p:cNvPr id="3074" name="Picture 2" descr="F:\Mitchelville about 186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2971800"/>
            <a:ext cx="4114800" cy="350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48719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TotalTime>
  <Words>1475</Words>
  <Application>Microsoft Office PowerPoint</Application>
  <PresentationFormat>Custom</PresentationFormat>
  <Paragraphs>129</Paragraphs>
  <Slides>16</Slides>
  <Notes>14</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16</vt:i4>
      </vt:variant>
    </vt:vector>
  </HeadingPairs>
  <TitlesOfParts>
    <vt:vector size="19" baseType="lpstr">
      <vt:lpstr>Office Theme</vt:lpstr>
      <vt:lpstr>Document</vt:lpstr>
      <vt:lpstr>Acrobat Document</vt:lpstr>
      <vt:lpstr>PowerPoint Presentation</vt:lpstr>
      <vt:lpstr>Fort Walker</vt:lpstr>
      <vt:lpstr>Battle of Port Royal- 1861</vt:lpstr>
      <vt:lpstr>Hilton Head during the Civil War 1861-1865</vt:lpstr>
      <vt:lpstr>General Ormsby MacKnight Mitchel</vt:lpstr>
      <vt:lpstr>Mitchelville</vt:lpstr>
      <vt:lpstr>Drayton Plantation</vt:lpstr>
      <vt:lpstr>Mitchelville</vt:lpstr>
      <vt:lpstr>Scenes from Mitchelville</vt:lpstr>
      <vt:lpstr>Fort Howell</vt:lpstr>
      <vt:lpstr>Mitchelville in 1864</vt:lpstr>
      <vt:lpstr>Fish Haul Park Map</vt:lpstr>
      <vt:lpstr>Mitchelville Home Site</vt:lpstr>
      <vt:lpstr>Gullah </vt:lpstr>
      <vt:lpstr>Planters abandoned the island</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Dee Phillips</dc:creator>
  <cp:lastModifiedBy>Dee Phillips</cp:lastModifiedBy>
  <cp:revision>3</cp:revision>
  <dcterms:created xsi:type="dcterms:W3CDTF">2015-01-14T20:33:00Z</dcterms:created>
  <dcterms:modified xsi:type="dcterms:W3CDTF">2015-01-15T14:13:33Z</dcterms:modified>
</cp:coreProperties>
</file>